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60" r:id="rId2"/>
  </p:sldMasterIdLst>
  <p:notesMasterIdLst>
    <p:notesMasterId r:id="rId13"/>
  </p:notesMasterIdLst>
  <p:sldIdLst>
    <p:sldId id="261" r:id="rId3"/>
    <p:sldId id="256" r:id="rId4"/>
    <p:sldId id="257" r:id="rId5"/>
    <p:sldId id="264" r:id="rId6"/>
    <p:sldId id="260" r:id="rId7"/>
    <p:sldId id="262" r:id="rId8"/>
    <p:sldId id="263" r:id="rId9"/>
    <p:sldId id="258" r:id="rId10"/>
    <p:sldId id="259" r:id="rId11"/>
    <p:sldId id="265" r:id="rId12"/>
  </p:sldIdLst>
  <p:sldSz cx="12192000" cy="6858000"/>
  <p:notesSz cx="6858000" cy="9144000"/>
  <p:embeddedFontLst>
    <p:embeddedFont>
      <p:font typeface="Gill Sans" panose="020B0604020202020204" charset="0"/>
      <p:regular r:id="rId14"/>
      <p:bold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6" roundtripDataSignature="AMtx7mgZpWyW64N0U26xCDxCLjHptmeJ4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font" Target="fonts/font2.fntdata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438315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687379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645470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şlık ve İçerik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7"/>
          <p:cNvSpPr txBox="1"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" name="Google Shape;14;p7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7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7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şlık ve Dikey Metin" type="vertTx">
  <p:cSld name="VERTICAL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8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8"/>
          <p:cNvSpPr txBox="1">
            <a:spLocks noGrp="1"/>
          </p:cNvSpPr>
          <p:nvPr>
            <p:ph type="body" idx="1"/>
          </p:nvPr>
        </p:nvSpPr>
        <p:spPr>
          <a:xfrm rot="5400000">
            <a:off x="4545009" y="324172"/>
            <a:ext cx="3101983" cy="7729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3" name="Google Shape;73;p18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8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8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key Başlık ve Metin" type="vertTitleAndTx">
  <p:cSld name="VERTICAL_TITLE_AND_VERTICAL_TEX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9"/>
          <p:cNvSpPr txBox="1">
            <a:spLocks noGrp="1"/>
          </p:cNvSpPr>
          <p:nvPr>
            <p:ph type="title"/>
          </p:nvPr>
        </p:nvSpPr>
        <p:spPr>
          <a:xfrm rot="5400000">
            <a:off x="6810676" y="2779696"/>
            <a:ext cx="4983480" cy="1298608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9"/>
          <p:cNvSpPr txBox="1">
            <a:spLocks noGrp="1"/>
          </p:cNvSpPr>
          <p:nvPr>
            <p:ph type="body" idx="1"/>
          </p:nvPr>
        </p:nvSpPr>
        <p:spPr>
          <a:xfrm rot="5400000">
            <a:off x="2838641" y="329756"/>
            <a:ext cx="4983480" cy="6198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19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9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9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şlık Slaydı" type="title">
  <p:cSld name="TITLE">
    <p:bg>
      <p:bgPr>
        <a:solidFill>
          <a:schemeClr val="accent2"/>
        </a:solid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0"/>
          <p:cNvSpPr txBox="1"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prstGeom prst="rect">
            <a:avLst/>
          </a:prstGeom>
          <a:solidFill>
            <a:srgbClr val="FFFFFF"/>
          </a:solidFill>
          <a:ln w="38100" cap="flat" cmpd="sng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74300" tIns="182875" rIns="274300" bIns="182875" anchor="ctr" anchorCtr="1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800"/>
              <a:buFont typeface="Gill Sans"/>
              <a:buNone/>
              <a:defRPr sz="3800">
                <a:solidFill>
                  <a:srgbClr val="26262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0"/>
          <p:cNvSpPr txBox="1"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EFEFE"/>
                </a:solidFill>
              </a:defRPr>
            </a:lvl1pPr>
            <a:lvl2pPr lvl="1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91" name="Google Shape;91;p10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0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10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şlık Slaydı" type="title">
  <p:cSld name="TITLE">
    <p:bg>
      <p:bgPr>
        <a:solidFill>
          <a:schemeClr val="accent2"/>
        </a:solid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"/>
          <p:cNvSpPr txBox="1"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prstGeom prst="rect">
            <a:avLst/>
          </a:prstGeom>
          <a:solidFill>
            <a:srgbClr val="FFFFFF"/>
          </a:solidFill>
          <a:ln w="38100" cap="flat" cmpd="sng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74300" tIns="182875" rIns="274300" bIns="182875" anchor="ctr" anchorCtr="1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800"/>
              <a:buFont typeface="Gill Sans"/>
              <a:buNone/>
              <a:defRPr sz="3800">
                <a:solidFill>
                  <a:srgbClr val="26262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9"/>
          <p:cNvSpPr txBox="1"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EFEFE"/>
                </a:solidFill>
              </a:defRPr>
            </a:lvl1pPr>
            <a:lvl2pPr lvl="1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0" name="Google Shape;20;p9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9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9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ölüm Üst Bilgisi" type="secHead">
  <p:cSld name="SECTION_HEADER">
    <p:bg>
      <p:bgPr>
        <a:solidFill>
          <a:schemeClr val="accent1"/>
        </a:solidFill>
        <a:effectLst/>
      </p:bgPr>
    </p:bg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1"/>
          <p:cNvSpPr txBox="1"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prstGeom prst="rect">
            <a:avLst/>
          </a:prstGeom>
          <a:solidFill>
            <a:srgbClr val="FFFFFF"/>
          </a:solidFill>
          <a:ln w="38100" cap="flat" cmpd="sng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74300" tIns="182875" rIns="274300" bIns="182875" anchor="ctr" anchorCtr="1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800"/>
              <a:buFont typeface="Gill Sans"/>
              <a:buNone/>
              <a:defRPr sz="3800">
                <a:solidFill>
                  <a:srgbClr val="26262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1"/>
          <p:cNvSpPr txBox="1"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1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11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1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1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İki İçerik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2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2"/>
          <p:cNvSpPr txBox="1">
            <a:spLocks noGrp="1"/>
          </p:cNvSpPr>
          <p:nvPr>
            <p:ph type="body" idx="1"/>
          </p:nvPr>
        </p:nvSpPr>
        <p:spPr>
          <a:xfrm>
            <a:off x="1581912" y="2638044"/>
            <a:ext cx="4271771" cy="31019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2"/>
          <p:cNvSpPr txBox="1">
            <a:spLocks noGrp="1"/>
          </p:cNvSpPr>
          <p:nvPr>
            <p:ph type="body" idx="2"/>
          </p:nvPr>
        </p:nvSpPr>
        <p:spPr>
          <a:xfrm>
            <a:off x="6338315" y="2638044"/>
            <a:ext cx="4270247" cy="31019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2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2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2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arşılaştırma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3"/>
          <p:cNvSpPr txBox="1"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1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  <a:defRPr sz="1900" b="0" cap="none">
                <a:solidFill>
                  <a:srgbClr val="6B8890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  <a:defRPr sz="1900" b="1"/>
            </a:lvl2pPr>
            <a:lvl3pPr marL="1371600" lvl="2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8" name="Google Shape;38;p13"/>
          <p:cNvSpPr txBox="1">
            <a:spLocks noGrp="1"/>
          </p:cNvSpPr>
          <p:nvPr>
            <p:ph type="body" idx="2"/>
          </p:nvPr>
        </p:nvSpPr>
        <p:spPr>
          <a:xfrm>
            <a:off x="1583436" y="3143250"/>
            <a:ext cx="4270248" cy="2596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13"/>
          <p:cNvSpPr txBox="1">
            <a:spLocks noGrp="1"/>
          </p:cNvSpPr>
          <p:nvPr>
            <p:ph type="body" idx="3"/>
          </p:nvPr>
        </p:nvSpPr>
        <p:spPr>
          <a:xfrm>
            <a:off x="6338316" y="3143250"/>
            <a:ext cx="4253484" cy="2596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3"/>
          <p:cNvSpPr txBox="1">
            <a:spLocks noGrp="1"/>
          </p:cNvSpPr>
          <p:nvPr>
            <p:ph type="body" idx="4"/>
          </p:nvPr>
        </p:nvSpPr>
        <p:spPr>
          <a:xfrm>
            <a:off x="6338316" y="2313433"/>
            <a:ext cx="4270248" cy="704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1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  <a:defRPr sz="1900" b="0" cap="none">
                <a:solidFill>
                  <a:srgbClr val="6B8890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  <a:defRPr sz="1900" b="1"/>
            </a:lvl2pPr>
            <a:lvl3pPr marL="1371600" lvl="2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3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3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3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  <p:sp>
        <p:nvSpPr>
          <p:cNvPr id="44" name="Google Shape;44;p13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Yalnızca Başlık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4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4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4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4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oş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5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5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5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şlıklı İçerik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6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16"/>
          <p:cNvSpPr txBox="1"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1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200"/>
              <a:buFont typeface="Gill Sans"/>
              <a:buNone/>
              <a:defRPr sz="2200">
                <a:solidFill>
                  <a:srgbClr val="26262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6"/>
          <p:cNvSpPr txBox="1">
            <a:spLocks noGrp="1"/>
          </p:cNvSpPr>
          <p:nvPr>
            <p:ph type="body" idx="1"/>
          </p:nvPr>
        </p:nvSpPr>
        <p:spPr>
          <a:xfrm>
            <a:off x="6736080" y="804672"/>
            <a:ext cx="4815840" cy="5248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925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Char char="•"/>
              <a:defRPr sz="1900">
                <a:solidFill>
                  <a:schemeClr val="dk1"/>
                </a:solidFill>
              </a:defRPr>
            </a:lvl1pPr>
            <a:lvl2pPr marL="914400" lvl="1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dk1"/>
                </a:solidFill>
              </a:defRPr>
            </a:lvl2pPr>
            <a:lvl3pPr marL="1371600" lvl="2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dk1"/>
                </a:solidFill>
              </a:defRPr>
            </a:lvl3pPr>
            <a:lvl4pPr marL="1828800" lvl="3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dk1"/>
                </a:solidFill>
              </a:defRPr>
            </a:lvl4pPr>
            <a:lvl5pPr marL="2286000" lvl="4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dk1"/>
                </a:solidFill>
              </a:defRPr>
            </a:lvl5pPr>
            <a:lvl6pPr marL="2743200" lvl="5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8" name="Google Shape;58;p16"/>
          <p:cNvSpPr txBox="1">
            <a:spLocks noGrp="1"/>
          </p:cNvSpPr>
          <p:nvPr>
            <p:ph type="body" idx="2"/>
          </p:nvPr>
        </p:nvSpPr>
        <p:spPr>
          <a:xfrm>
            <a:off x="1115568" y="3549918"/>
            <a:ext cx="3794760" cy="2194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1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FFFFFF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3pPr>
            <a:lvl4pPr marL="1828800" lvl="3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4pPr>
            <a:lvl5pPr marL="2286000" lvl="4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5pPr>
            <a:lvl6pPr marL="2743200" lvl="5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6pPr>
            <a:lvl7pPr marL="3200400" lvl="6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7pPr>
            <a:lvl8pPr marL="3657600" lvl="7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8pPr>
            <a:lvl9pPr marL="4114800" lvl="8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9" name="Google Shape;59;p16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6"/>
          <p:cNvSpPr txBox="1">
            <a:spLocks noGrp="1"/>
          </p:cNvSpPr>
          <p:nvPr>
            <p:ph type="ftr" idx="11"/>
          </p:nvPr>
        </p:nvSpPr>
        <p:spPr>
          <a:xfrm>
            <a:off x="804672" y="6236208"/>
            <a:ext cx="5124797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6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şlıklı Resim" type="picTx">
  <p:cSld name="PICTURE_WITH_CAPTIO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17"/>
          <p:cNvSpPr txBox="1"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1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200"/>
              <a:buFont typeface="Gill Sans"/>
              <a:buNone/>
              <a:defRPr sz="2200">
                <a:solidFill>
                  <a:srgbClr val="26262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7"/>
          <p:cNvSpPr>
            <a:spLocks noGrp="1"/>
          </p:cNvSpPr>
          <p:nvPr>
            <p:ph type="pic" idx="2"/>
          </p:nvPr>
        </p:nvSpPr>
        <p:spPr>
          <a:xfrm>
            <a:off x="6095999" y="0"/>
            <a:ext cx="6102097" cy="6858000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66" name="Google Shape;66;p17"/>
          <p:cNvSpPr txBox="1">
            <a:spLocks noGrp="1"/>
          </p:cNvSpPr>
          <p:nvPr>
            <p:ph type="body" idx="1"/>
          </p:nvPr>
        </p:nvSpPr>
        <p:spPr>
          <a:xfrm>
            <a:off x="1115568" y="3549918"/>
            <a:ext cx="3794760" cy="2194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1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FFFFFF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3pPr>
            <a:lvl4pPr marL="1828800" lvl="3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4pPr>
            <a:lvl5pPr marL="2286000" lvl="4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5pPr>
            <a:lvl6pPr marL="2743200" lvl="5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6pPr>
            <a:lvl7pPr marL="3200400" lvl="6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7pPr>
            <a:lvl8pPr marL="3657600" lvl="7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8pPr>
            <a:lvl9pPr marL="4114800" lvl="8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7" name="Google Shape;67;p17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7"/>
          <p:cNvSpPr txBox="1">
            <a:spLocks noGrp="1"/>
          </p:cNvSpPr>
          <p:nvPr>
            <p:ph type="ftr" idx="11"/>
          </p:nvPr>
        </p:nvSpPr>
        <p:spPr>
          <a:xfrm>
            <a:off x="804672" y="6236208"/>
            <a:ext cx="5124797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7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  <a:defRPr sz="2800" b="0" i="0" u="none" strike="noStrike" cap="non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6"/>
          <p:cNvSpPr txBox="1"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8" name="Google Shape;8;p6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9" name="Google Shape;9;p6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10" name="Google Shape;10;p6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8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  <a:defRPr sz="2800" b="0" i="0" u="none" strike="noStrike" cap="non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4" name="Google Shape;84;p8"/>
          <p:cNvSpPr txBox="1"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FEFEFE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FEFEFE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FEFEFE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FEFEFE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FEFEFE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85" name="Google Shape;85;p8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86" name="Google Shape;86;p8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87" name="Google Shape;87;p8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SET 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87452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"/>
          <p:cNvSpPr txBox="1"/>
          <p:nvPr/>
        </p:nvSpPr>
        <p:spPr>
          <a:xfrm>
            <a:off x="1465533" y="337480"/>
            <a:ext cx="9923956" cy="461624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r>
              <a:rPr lang="en-GB" sz="2400" dirty="0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rPr>
              <a:t>Family relationships today are not as strong as they used to </a:t>
            </a:r>
            <a:r>
              <a:rPr lang="en-GB" sz="2400" dirty="0" smtClean="0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rPr>
              <a:t>be</a:t>
            </a:r>
            <a:r>
              <a:rPr lang="tr-TR" sz="2400" dirty="0" smtClean="0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rPr>
              <a:t>.</a:t>
            </a:r>
            <a:endParaRPr lang="en-US" sz="2400" b="0" i="0" u="none" strike="noStrike" cap="none" dirty="0">
              <a:solidFill>
                <a:schemeClr val="dk2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23" name="Google Shape;123;p5"/>
          <p:cNvSpPr txBox="1"/>
          <p:nvPr/>
        </p:nvSpPr>
        <p:spPr>
          <a:xfrm>
            <a:off x="526562" y="1766443"/>
            <a:ext cx="4526606" cy="52322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800" b="0" i="0" u="none" strike="noStrike" cap="none">
                <a:solidFill>
                  <a:srgbClr val="FF0000"/>
                </a:solidFill>
                <a:latin typeface="Gill Sans"/>
                <a:ea typeface="Gill Sans"/>
                <a:cs typeface="Gill Sans"/>
                <a:sym typeface="Gill Sans"/>
              </a:rPr>
              <a:t>Step 1: Introduction </a:t>
            </a:r>
            <a:endParaRPr/>
          </a:p>
        </p:txBody>
      </p:sp>
      <p:sp>
        <p:nvSpPr>
          <p:cNvPr id="124" name="Google Shape;124;p5"/>
          <p:cNvSpPr txBox="1"/>
          <p:nvPr/>
        </p:nvSpPr>
        <p:spPr>
          <a:xfrm>
            <a:off x="526562" y="3441873"/>
            <a:ext cx="4526605" cy="830997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 b="0" i="0" u="none" strike="noStrike" cap="none" dirty="0">
                <a:solidFill>
                  <a:srgbClr val="00B050"/>
                </a:solidFill>
                <a:latin typeface="Gill Sans"/>
                <a:ea typeface="Gill Sans"/>
                <a:cs typeface="Gill Sans"/>
                <a:sym typeface="Gill Sans"/>
              </a:rPr>
              <a:t>Step 2:  Solution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 b="0" i="0" u="none" strike="noStrike" cap="none" dirty="0">
                <a:solidFill>
                  <a:srgbClr val="00B050"/>
                </a:solidFill>
                <a:latin typeface="Gill Sans"/>
                <a:ea typeface="Gill Sans"/>
                <a:cs typeface="Gill Sans"/>
                <a:sym typeface="Gill Sans"/>
              </a:rPr>
              <a:t>	</a:t>
            </a:r>
            <a:r>
              <a:rPr lang="tr-TR" sz="2400" b="0" i="0" u="none" strike="noStrike" cap="none" dirty="0" smtClean="0">
                <a:solidFill>
                  <a:srgbClr val="00B050"/>
                </a:solidFill>
                <a:latin typeface="Gill Sans"/>
                <a:ea typeface="Gill Sans"/>
                <a:cs typeface="Gill Sans"/>
                <a:sym typeface="Gill Sans"/>
              </a:rPr>
              <a:t>Advantage </a:t>
            </a:r>
            <a:r>
              <a:rPr lang="tr-TR" sz="2400" b="0" i="0" u="none" strike="noStrike" cap="none" dirty="0">
                <a:solidFill>
                  <a:srgbClr val="00B050"/>
                </a:solidFill>
                <a:latin typeface="Gill Sans"/>
                <a:ea typeface="Gill Sans"/>
                <a:cs typeface="Gill Sans"/>
                <a:sym typeface="Gill Sans"/>
              </a:rPr>
              <a:t>/ </a:t>
            </a:r>
            <a:r>
              <a:rPr lang="tr-TR" sz="2400" b="0" i="0" u="none" strike="noStrike" cap="none" dirty="0" err="1">
                <a:solidFill>
                  <a:srgbClr val="00B050"/>
                </a:solidFill>
                <a:latin typeface="Gill Sans"/>
                <a:ea typeface="Gill Sans"/>
                <a:cs typeface="Gill Sans"/>
                <a:sym typeface="Gill Sans"/>
              </a:rPr>
              <a:t>Disadvantage</a:t>
            </a:r>
            <a:endParaRPr dirty="0"/>
          </a:p>
        </p:txBody>
      </p:sp>
      <p:sp>
        <p:nvSpPr>
          <p:cNvPr id="125" name="Google Shape;125;p5"/>
          <p:cNvSpPr txBox="1"/>
          <p:nvPr/>
        </p:nvSpPr>
        <p:spPr>
          <a:xfrm>
            <a:off x="526562" y="5399333"/>
            <a:ext cx="4526606" cy="461665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>
                <a:solidFill>
                  <a:srgbClr val="0070C0"/>
                </a:solidFill>
                <a:latin typeface="Gill Sans"/>
                <a:ea typeface="Gill Sans"/>
                <a:cs typeface="Gill Sans"/>
                <a:sym typeface="Gill Sans"/>
              </a:rPr>
              <a:t>Step 3: Conclusion</a:t>
            </a:r>
            <a:endParaRPr/>
          </a:p>
        </p:txBody>
      </p:sp>
      <p:sp>
        <p:nvSpPr>
          <p:cNvPr id="126" name="Google Shape;126;p5"/>
          <p:cNvSpPr txBox="1"/>
          <p:nvPr/>
        </p:nvSpPr>
        <p:spPr>
          <a:xfrm>
            <a:off x="7371553" y="1640177"/>
            <a:ext cx="4293885" cy="40011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Introduce the problem. </a:t>
            </a:r>
            <a:endParaRPr/>
          </a:p>
        </p:txBody>
      </p:sp>
      <p:sp>
        <p:nvSpPr>
          <p:cNvPr id="127" name="Google Shape;127;p5"/>
          <p:cNvSpPr txBox="1"/>
          <p:nvPr/>
        </p:nvSpPr>
        <p:spPr>
          <a:xfrm>
            <a:off x="7371552" y="2245022"/>
            <a:ext cx="4293885" cy="36933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Talk about the possible causes.</a:t>
            </a:r>
            <a:endParaRPr/>
          </a:p>
        </p:txBody>
      </p:sp>
      <p:sp>
        <p:nvSpPr>
          <p:cNvPr id="128" name="Google Shape;128;p5"/>
          <p:cNvSpPr txBox="1"/>
          <p:nvPr/>
        </p:nvSpPr>
        <p:spPr>
          <a:xfrm>
            <a:off x="7371554" y="3441873"/>
            <a:ext cx="4293883" cy="36933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Talk about the solution you have chosen.</a:t>
            </a:r>
            <a:endParaRPr/>
          </a:p>
        </p:txBody>
      </p:sp>
      <p:sp>
        <p:nvSpPr>
          <p:cNvPr id="129" name="Google Shape;129;p5"/>
          <p:cNvSpPr txBox="1"/>
          <p:nvPr/>
        </p:nvSpPr>
        <p:spPr>
          <a:xfrm>
            <a:off x="7371554" y="3990717"/>
            <a:ext cx="4293883" cy="64633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Give one advantage / disadvantage of your solution</a:t>
            </a:r>
            <a:endParaRPr/>
          </a:p>
        </p:txBody>
      </p:sp>
      <p:sp>
        <p:nvSpPr>
          <p:cNvPr id="130" name="Google Shape;130;p5"/>
          <p:cNvSpPr txBox="1"/>
          <p:nvPr/>
        </p:nvSpPr>
        <p:spPr>
          <a:xfrm>
            <a:off x="7371554" y="5377767"/>
            <a:ext cx="4293883" cy="64633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Wrap up what you have talked and make a conclusion </a:t>
            </a:r>
            <a:endParaRPr/>
          </a:p>
        </p:txBody>
      </p:sp>
      <p:sp>
        <p:nvSpPr>
          <p:cNvPr id="131" name="Google Shape;131;p5"/>
          <p:cNvSpPr/>
          <p:nvPr/>
        </p:nvSpPr>
        <p:spPr>
          <a:xfrm>
            <a:off x="5672988" y="1679563"/>
            <a:ext cx="855785" cy="359456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127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32" name="Google Shape;132;p5"/>
          <p:cNvSpPr/>
          <p:nvPr/>
        </p:nvSpPr>
        <p:spPr>
          <a:xfrm>
            <a:off x="5665176" y="2268984"/>
            <a:ext cx="855785" cy="359456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127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33" name="Google Shape;133;p5"/>
          <p:cNvSpPr/>
          <p:nvPr/>
        </p:nvSpPr>
        <p:spPr>
          <a:xfrm>
            <a:off x="5665175" y="3484859"/>
            <a:ext cx="855785" cy="359456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92D050"/>
          </a:solidFill>
          <a:ln w="12700" cap="flat" cmpd="sng">
            <a:solidFill>
              <a:srgbClr val="92D05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34" name="Google Shape;134;p5"/>
          <p:cNvSpPr/>
          <p:nvPr/>
        </p:nvSpPr>
        <p:spPr>
          <a:xfrm>
            <a:off x="5672988" y="4010071"/>
            <a:ext cx="855785" cy="359456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92D050"/>
          </a:solidFill>
          <a:ln w="12700" cap="flat" cmpd="sng">
            <a:solidFill>
              <a:srgbClr val="92D05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35" name="Google Shape;135;p5"/>
          <p:cNvSpPr/>
          <p:nvPr/>
        </p:nvSpPr>
        <p:spPr>
          <a:xfrm>
            <a:off x="5672988" y="5450438"/>
            <a:ext cx="855785" cy="359456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B0F0"/>
          </a:solidFill>
          <a:ln w="12700" cap="flat" cmpd="sng">
            <a:solidFill>
              <a:srgbClr val="00B0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071755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"/>
          <p:cNvSpPr txBox="1">
            <a:spLocks noGrp="1"/>
          </p:cNvSpPr>
          <p:nvPr>
            <p:ph type="title"/>
          </p:nvPr>
        </p:nvSpPr>
        <p:spPr>
          <a:xfrm>
            <a:off x="2231135" y="1920240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6000"/>
              <a:buFont typeface="Gill Sans"/>
              <a:buNone/>
            </a:pPr>
            <a:r>
              <a:rPr lang="tr-TR" sz="6000" b="1"/>
              <a:t>TASK 1</a:t>
            </a:r>
            <a:endParaRPr/>
          </a:p>
        </p:txBody>
      </p:sp>
      <p:sp>
        <p:nvSpPr>
          <p:cNvPr id="99" name="Google Shape;99;p1"/>
          <p:cNvSpPr txBox="1"/>
          <p:nvPr/>
        </p:nvSpPr>
        <p:spPr>
          <a:xfrm>
            <a:off x="2878425" y="3749040"/>
            <a:ext cx="6435149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Gill Sans"/>
              <a:buNone/>
            </a:pPr>
            <a:r>
              <a:rPr lang="tr-TR" sz="4800" b="1" i="0" u="none" strike="noStrike" cap="non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rPr>
              <a:t>DISCUSSION</a:t>
            </a:r>
            <a:endParaRPr sz="6000" b="1" i="0" u="none" strike="noStrike" cap="none">
              <a:solidFill>
                <a:srgbClr val="262626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"/>
          <p:cNvSpPr txBox="1"/>
          <p:nvPr/>
        </p:nvSpPr>
        <p:spPr>
          <a:xfrm>
            <a:off x="2253092" y="3429000"/>
            <a:ext cx="8062548" cy="1609593"/>
          </a:xfrm>
          <a:prstGeom prst="rect">
            <a:avLst/>
          </a:prstGeom>
          <a:solidFill>
            <a:srgbClr val="FFFFFF"/>
          </a:solidFill>
          <a:ln w="3810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274300" tIns="182875" rIns="274300" bIns="182875" anchor="ctr" anchorCtr="1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Gill Sans"/>
              <a:buNone/>
            </a:pPr>
            <a:r>
              <a:rPr lang="tr-TR" sz="28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rPr>
              <a:t>Please discuss the following statement by giving</a:t>
            </a:r>
            <a:r>
              <a:rPr lang="tr-TR" sz="2800" b="0" i="0" u="sng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rPr>
              <a:t> for </a:t>
            </a:r>
            <a:r>
              <a:rPr lang="tr-TR" sz="2800" b="1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rPr>
              <a:t>OR</a:t>
            </a:r>
            <a:r>
              <a:rPr lang="tr-TR" sz="28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rPr>
              <a:t> </a:t>
            </a:r>
            <a:r>
              <a:rPr lang="tr-TR" sz="2800" b="0" i="0" u="sng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rPr>
              <a:t>against</a:t>
            </a:r>
            <a:r>
              <a:rPr lang="tr-TR" sz="28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rPr>
              <a:t> arguments.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400"/>
              <a:buFont typeface="Gill Sans"/>
              <a:buNone/>
            </a:pPr>
            <a:endParaRPr sz="2400" b="0" i="0" u="none" strike="noStrike" cap="none">
              <a:solidFill>
                <a:schemeClr val="dk2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05" name="Google Shape;105;p2"/>
          <p:cNvSpPr txBox="1"/>
          <p:nvPr/>
        </p:nvSpPr>
        <p:spPr>
          <a:xfrm>
            <a:off x="792104" y="1260230"/>
            <a:ext cx="10984523" cy="1060939"/>
          </a:xfrm>
          <a:prstGeom prst="rect">
            <a:avLst/>
          </a:prstGeom>
          <a:solidFill>
            <a:srgbClr val="FFFFFF"/>
          </a:solidFill>
          <a:ln w="3810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274300" tIns="182875" rIns="274300" bIns="182875" anchor="ctr" anchorCtr="1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400"/>
              <a:buFont typeface="Gill Sans"/>
              <a:buNone/>
            </a:pPr>
            <a:r>
              <a:rPr lang="tr-TR" sz="2400" b="0" i="0" u="none" strike="noStrike" cap="non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rPr>
              <a:t>PUBLIC TRANSPORTATION IS MORE CONVENIENT AND SUSTAINABLE THAN OWNING A CAR</a:t>
            </a:r>
            <a:endParaRPr sz="2400" b="0" i="0" u="none" strike="noStrike" cap="none">
              <a:solidFill>
                <a:schemeClr val="dk2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4"/>
          <p:cNvSpPr txBox="1">
            <a:spLocks noGrp="1"/>
          </p:cNvSpPr>
          <p:nvPr>
            <p:ph type="title"/>
          </p:nvPr>
        </p:nvSpPr>
        <p:spPr>
          <a:xfrm>
            <a:off x="2231135" y="1920240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6000"/>
              <a:buFont typeface="Gill Sans"/>
              <a:buNone/>
            </a:pPr>
            <a:r>
              <a:rPr lang="tr-TR" sz="6000" b="1"/>
              <a:t>TASK 2</a:t>
            </a:r>
            <a:endParaRPr/>
          </a:p>
        </p:txBody>
      </p:sp>
      <p:sp>
        <p:nvSpPr>
          <p:cNvPr id="117" name="Google Shape;117;p4"/>
          <p:cNvSpPr txBox="1"/>
          <p:nvPr/>
        </p:nvSpPr>
        <p:spPr>
          <a:xfrm>
            <a:off x="2740473" y="3749041"/>
            <a:ext cx="6711051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 fontScale="92500"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ct val="100000"/>
              <a:buFont typeface="Gill Sans"/>
              <a:buNone/>
            </a:pPr>
            <a:r>
              <a:rPr lang="tr-TR" sz="4800" b="1" i="0" u="none" strike="noStrike" cap="non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rPr>
              <a:t>PROBLEM-SOLUTION</a:t>
            </a:r>
            <a:endParaRPr sz="6000" b="1" i="0" u="none" strike="noStrike" cap="none">
              <a:solidFill>
                <a:srgbClr val="262626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246371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"/>
          <p:cNvSpPr txBox="1"/>
          <p:nvPr/>
        </p:nvSpPr>
        <p:spPr>
          <a:xfrm>
            <a:off x="1465533" y="337480"/>
            <a:ext cx="9923956" cy="830997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 b="0" i="0" u="none" strike="noStrike" cap="none">
                <a:solidFill>
                  <a:srgbClr val="0F0F0F"/>
                </a:solidFill>
                <a:latin typeface="Arial"/>
                <a:ea typeface="Arial"/>
                <a:cs typeface="Arial"/>
                <a:sym typeface="Arial"/>
              </a:rPr>
              <a:t>Nowadays more and more people are becoming obese which needs immediate attention and action.</a:t>
            </a:r>
            <a:endParaRPr sz="2400" b="0" i="0" u="none" strike="noStrike" cap="none">
              <a:solidFill>
                <a:schemeClr val="dk2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23" name="Google Shape;123;p5"/>
          <p:cNvSpPr txBox="1"/>
          <p:nvPr/>
        </p:nvSpPr>
        <p:spPr>
          <a:xfrm>
            <a:off x="526562" y="1766443"/>
            <a:ext cx="4526606" cy="52322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800" b="0" i="0" u="none" strike="noStrike" cap="none">
                <a:solidFill>
                  <a:srgbClr val="FF0000"/>
                </a:solidFill>
                <a:latin typeface="Gill Sans"/>
                <a:ea typeface="Gill Sans"/>
                <a:cs typeface="Gill Sans"/>
                <a:sym typeface="Gill Sans"/>
              </a:rPr>
              <a:t>Step 1: Introduction </a:t>
            </a:r>
            <a:endParaRPr/>
          </a:p>
        </p:txBody>
      </p:sp>
      <p:sp>
        <p:nvSpPr>
          <p:cNvPr id="124" name="Google Shape;124;p5"/>
          <p:cNvSpPr txBox="1"/>
          <p:nvPr/>
        </p:nvSpPr>
        <p:spPr>
          <a:xfrm>
            <a:off x="526562" y="3441873"/>
            <a:ext cx="4526605" cy="830997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 b="0" i="0" u="none" strike="noStrike" cap="none" dirty="0">
                <a:solidFill>
                  <a:srgbClr val="00B050"/>
                </a:solidFill>
                <a:latin typeface="Gill Sans"/>
                <a:ea typeface="Gill Sans"/>
                <a:cs typeface="Gill Sans"/>
                <a:sym typeface="Gill Sans"/>
              </a:rPr>
              <a:t>Step 2:  Solution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 b="0" i="0" u="none" strike="noStrike" cap="none" dirty="0">
                <a:solidFill>
                  <a:srgbClr val="00B050"/>
                </a:solidFill>
                <a:latin typeface="Gill Sans"/>
                <a:ea typeface="Gill Sans"/>
                <a:cs typeface="Gill Sans"/>
                <a:sym typeface="Gill Sans"/>
              </a:rPr>
              <a:t>	</a:t>
            </a:r>
            <a:r>
              <a:rPr lang="tr-TR" sz="2400" b="0" i="0" u="none" strike="noStrike" cap="none" dirty="0" smtClean="0">
                <a:solidFill>
                  <a:srgbClr val="00B050"/>
                </a:solidFill>
                <a:latin typeface="Gill Sans"/>
                <a:ea typeface="Gill Sans"/>
                <a:cs typeface="Gill Sans"/>
                <a:sym typeface="Gill Sans"/>
              </a:rPr>
              <a:t>Advantage </a:t>
            </a:r>
            <a:r>
              <a:rPr lang="tr-TR" sz="2400" b="0" i="0" u="none" strike="noStrike" cap="none" dirty="0">
                <a:solidFill>
                  <a:srgbClr val="00B050"/>
                </a:solidFill>
                <a:latin typeface="Gill Sans"/>
                <a:ea typeface="Gill Sans"/>
                <a:cs typeface="Gill Sans"/>
                <a:sym typeface="Gill Sans"/>
              </a:rPr>
              <a:t>/ </a:t>
            </a:r>
            <a:r>
              <a:rPr lang="tr-TR" sz="2400" b="0" i="0" u="none" strike="noStrike" cap="none" dirty="0" err="1">
                <a:solidFill>
                  <a:srgbClr val="00B050"/>
                </a:solidFill>
                <a:latin typeface="Gill Sans"/>
                <a:ea typeface="Gill Sans"/>
                <a:cs typeface="Gill Sans"/>
                <a:sym typeface="Gill Sans"/>
              </a:rPr>
              <a:t>Disadvantage</a:t>
            </a:r>
            <a:endParaRPr dirty="0"/>
          </a:p>
        </p:txBody>
      </p:sp>
      <p:sp>
        <p:nvSpPr>
          <p:cNvPr id="125" name="Google Shape;125;p5"/>
          <p:cNvSpPr txBox="1"/>
          <p:nvPr/>
        </p:nvSpPr>
        <p:spPr>
          <a:xfrm>
            <a:off x="526562" y="5399333"/>
            <a:ext cx="4526606" cy="461665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>
                <a:solidFill>
                  <a:srgbClr val="0070C0"/>
                </a:solidFill>
                <a:latin typeface="Gill Sans"/>
                <a:ea typeface="Gill Sans"/>
                <a:cs typeface="Gill Sans"/>
                <a:sym typeface="Gill Sans"/>
              </a:rPr>
              <a:t>Step 3: Conclusion</a:t>
            </a:r>
            <a:endParaRPr/>
          </a:p>
        </p:txBody>
      </p:sp>
      <p:sp>
        <p:nvSpPr>
          <p:cNvPr id="126" name="Google Shape;126;p5"/>
          <p:cNvSpPr txBox="1"/>
          <p:nvPr/>
        </p:nvSpPr>
        <p:spPr>
          <a:xfrm>
            <a:off x="7371553" y="1640177"/>
            <a:ext cx="4293885" cy="40011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Introduce the problem. </a:t>
            </a:r>
            <a:endParaRPr/>
          </a:p>
        </p:txBody>
      </p:sp>
      <p:sp>
        <p:nvSpPr>
          <p:cNvPr id="127" name="Google Shape;127;p5"/>
          <p:cNvSpPr txBox="1"/>
          <p:nvPr/>
        </p:nvSpPr>
        <p:spPr>
          <a:xfrm>
            <a:off x="7371552" y="2245022"/>
            <a:ext cx="4293885" cy="36933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Talk about the possible causes.</a:t>
            </a:r>
            <a:endParaRPr/>
          </a:p>
        </p:txBody>
      </p:sp>
      <p:sp>
        <p:nvSpPr>
          <p:cNvPr id="128" name="Google Shape;128;p5"/>
          <p:cNvSpPr txBox="1"/>
          <p:nvPr/>
        </p:nvSpPr>
        <p:spPr>
          <a:xfrm>
            <a:off x="7371554" y="3441873"/>
            <a:ext cx="4293883" cy="369332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Talk about the solution you have chosen.</a:t>
            </a:r>
            <a:endParaRPr/>
          </a:p>
        </p:txBody>
      </p:sp>
      <p:sp>
        <p:nvSpPr>
          <p:cNvPr id="129" name="Google Shape;129;p5"/>
          <p:cNvSpPr txBox="1"/>
          <p:nvPr/>
        </p:nvSpPr>
        <p:spPr>
          <a:xfrm>
            <a:off x="7371554" y="3990717"/>
            <a:ext cx="4293883" cy="64633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Give one advantage / disadvantage of your solution</a:t>
            </a:r>
            <a:endParaRPr/>
          </a:p>
        </p:txBody>
      </p:sp>
      <p:sp>
        <p:nvSpPr>
          <p:cNvPr id="130" name="Google Shape;130;p5"/>
          <p:cNvSpPr txBox="1"/>
          <p:nvPr/>
        </p:nvSpPr>
        <p:spPr>
          <a:xfrm>
            <a:off x="7371554" y="5377767"/>
            <a:ext cx="4293883" cy="64633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Wrap up what you have talked and make a conclusion </a:t>
            </a:r>
            <a:endParaRPr/>
          </a:p>
        </p:txBody>
      </p:sp>
      <p:sp>
        <p:nvSpPr>
          <p:cNvPr id="131" name="Google Shape;131;p5"/>
          <p:cNvSpPr/>
          <p:nvPr/>
        </p:nvSpPr>
        <p:spPr>
          <a:xfrm>
            <a:off x="5672988" y="1679563"/>
            <a:ext cx="855785" cy="359456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127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32" name="Google Shape;132;p5"/>
          <p:cNvSpPr/>
          <p:nvPr/>
        </p:nvSpPr>
        <p:spPr>
          <a:xfrm>
            <a:off x="5665176" y="2268984"/>
            <a:ext cx="855785" cy="359456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127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33" name="Google Shape;133;p5"/>
          <p:cNvSpPr/>
          <p:nvPr/>
        </p:nvSpPr>
        <p:spPr>
          <a:xfrm>
            <a:off x="5665175" y="3484859"/>
            <a:ext cx="855785" cy="359456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92D050"/>
          </a:solidFill>
          <a:ln w="12700" cap="flat" cmpd="sng">
            <a:solidFill>
              <a:srgbClr val="92D05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34" name="Google Shape;134;p5"/>
          <p:cNvSpPr/>
          <p:nvPr/>
        </p:nvSpPr>
        <p:spPr>
          <a:xfrm>
            <a:off x="5672988" y="4010071"/>
            <a:ext cx="855785" cy="359456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92D050"/>
          </a:solidFill>
          <a:ln w="12700" cap="flat" cmpd="sng">
            <a:solidFill>
              <a:srgbClr val="92D05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35" name="Google Shape;135;p5"/>
          <p:cNvSpPr/>
          <p:nvPr/>
        </p:nvSpPr>
        <p:spPr>
          <a:xfrm>
            <a:off x="5672988" y="5450438"/>
            <a:ext cx="855785" cy="359456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B0F0"/>
          </a:solidFill>
          <a:ln w="12700" cap="flat" cmpd="sng">
            <a:solidFill>
              <a:srgbClr val="00B0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SET 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12384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"/>
          <p:cNvSpPr txBox="1">
            <a:spLocks noGrp="1"/>
          </p:cNvSpPr>
          <p:nvPr>
            <p:ph type="title"/>
          </p:nvPr>
        </p:nvSpPr>
        <p:spPr>
          <a:xfrm>
            <a:off x="2231135" y="1920240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6000"/>
              <a:buFont typeface="Gill Sans"/>
              <a:buNone/>
            </a:pPr>
            <a:r>
              <a:rPr lang="tr-TR" sz="6000" b="1"/>
              <a:t>TASK 1</a:t>
            </a:r>
            <a:endParaRPr/>
          </a:p>
        </p:txBody>
      </p:sp>
      <p:sp>
        <p:nvSpPr>
          <p:cNvPr id="99" name="Google Shape;99;p1"/>
          <p:cNvSpPr txBox="1"/>
          <p:nvPr/>
        </p:nvSpPr>
        <p:spPr>
          <a:xfrm>
            <a:off x="2878425" y="3749040"/>
            <a:ext cx="6435149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Gill Sans"/>
              <a:buNone/>
            </a:pPr>
            <a:r>
              <a:rPr lang="tr-TR" sz="4800" b="1" i="0" u="none" strike="noStrike" cap="non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rPr>
              <a:t>DISCUSSION</a:t>
            </a:r>
            <a:endParaRPr sz="6000" b="1" i="0" u="none" strike="noStrike" cap="none">
              <a:solidFill>
                <a:srgbClr val="262626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3672145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3"/>
          <p:cNvSpPr txBox="1"/>
          <p:nvPr/>
        </p:nvSpPr>
        <p:spPr>
          <a:xfrm>
            <a:off x="2253092" y="3429000"/>
            <a:ext cx="8062548" cy="1609593"/>
          </a:xfrm>
          <a:prstGeom prst="rect">
            <a:avLst/>
          </a:prstGeom>
          <a:solidFill>
            <a:srgbClr val="FFFFFF"/>
          </a:solidFill>
          <a:ln w="3810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274300" tIns="182875" rIns="274300" bIns="182875" anchor="ctr" anchorCtr="1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Gill Sans"/>
              <a:buNone/>
            </a:pPr>
            <a:r>
              <a:rPr lang="tr-TR" sz="28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rPr>
              <a:t>Please discuss the following statement by giving</a:t>
            </a:r>
            <a:r>
              <a:rPr lang="tr-TR" sz="2800" b="0" i="0" u="sng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rPr>
              <a:t> for </a:t>
            </a:r>
            <a:r>
              <a:rPr lang="tr-TR" sz="2800" b="1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rPr>
              <a:t>OR</a:t>
            </a:r>
            <a:r>
              <a:rPr lang="tr-TR" sz="28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rPr>
              <a:t> </a:t>
            </a:r>
            <a:r>
              <a:rPr lang="tr-TR" sz="2800" b="0" i="0" u="sng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rPr>
              <a:t>against</a:t>
            </a:r>
            <a:r>
              <a:rPr lang="tr-TR" sz="28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rPr>
              <a:t> arguments.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400"/>
              <a:buFont typeface="Gill Sans"/>
              <a:buNone/>
            </a:pPr>
            <a:endParaRPr sz="2400" b="0" i="0" u="none" strike="noStrike" cap="none">
              <a:solidFill>
                <a:schemeClr val="dk2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11" name="Google Shape;111;p3"/>
          <p:cNvSpPr txBox="1"/>
          <p:nvPr/>
        </p:nvSpPr>
        <p:spPr>
          <a:xfrm>
            <a:off x="792104" y="1260230"/>
            <a:ext cx="10984523" cy="1060939"/>
          </a:xfrm>
          <a:prstGeom prst="rect">
            <a:avLst/>
          </a:prstGeom>
          <a:solidFill>
            <a:srgbClr val="FFFFFF"/>
          </a:solidFill>
          <a:ln w="3810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274300" tIns="182875" rIns="274300" bIns="182875" anchor="ctr" anchorCtr="1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74151"/>
              </a:buClr>
              <a:buSzPts val="2400"/>
              <a:buFont typeface="Gill Sans"/>
              <a:buNone/>
            </a:pPr>
            <a:r>
              <a:rPr lang="tr-TR" sz="2400" b="0" i="0" u="none" strike="noStrike" cap="none">
                <a:solidFill>
                  <a:srgbClr val="374151"/>
                </a:solidFill>
                <a:latin typeface="Gill Sans"/>
                <a:ea typeface="Gill Sans"/>
                <a:cs typeface="Gill Sans"/>
                <a:sym typeface="Gill Sans"/>
              </a:rPr>
              <a:t>IN THE NEAR FUTURE, MANY PEOPLE WILL TRAVEL TO SPACE</a:t>
            </a:r>
            <a:endParaRPr sz="2400" b="0" i="0" u="none" strike="noStrike" cap="none">
              <a:solidFill>
                <a:schemeClr val="dk2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4"/>
          <p:cNvSpPr txBox="1">
            <a:spLocks noGrp="1"/>
          </p:cNvSpPr>
          <p:nvPr>
            <p:ph type="title"/>
          </p:nvPr>
        </p:nvSpPr>
        <p:spPr>
          <a:xfrm>
            <a:off x="2231135" y="1920240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6000"/>
              <a:buFont typeface="Gill Sans"/>
              <a:buNone/>
            </a:pPr>
            <a:r>
              <a:rPr lang="tr-TR" sz="6000" b="1"/>
              <a:t>TASK 2</a:t>
            </a:r>
            <a:endParaRPr/>
          </a:p>
        </p:txBody>
      </p:sp>
      <p:sp>
        <p:nvSpPr>
          <p:cNvPr id="117" name="Google Shape;117;p4"/>
          <p:cNvSpPr txBox="1"/>
          <p:nvPr/>
        </p:nvSpPr>
        <p:spPr>
          <a:xfrm>
            <a:off x="2740473" y="3749041"/>
            <a:ext cx="6711051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 fontScale="92500"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ct val="100000"/>
              <a:buFont typeface="Gill Sans"/>
              <a:buNone/>
            </a:pPr>
            <a:r>
              <a:rPr lang="tr-TR" sz="4800" b="1" i="0" u="none" strike="noStrike" cap="non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rPr>
              <a:t>PROBLEM-SOLUTION</a:t>
            </a:r>
            <a:endParaRPr sz="6000" b="1" i="0" u="none" strike="noStrike" cap="none">
              <a:solidFill>
                <a:srgbClr val="262626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aket">
  <a:themeElements>
    <a:clrScheme name="Paket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aket">
  <a:themeElements>
    <a:clrScheme name="Paket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186</Words>
  <Application>Microsoft Office PowerPoint</Application>
  <PresentationFormat>Geniş ekran</PresentationFormat>
  <Paragraphs>34</Paragraphs>
  <Slides>10</Slides>
  <Notes>8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Gill Sans</vt:lpstr>
      <vt:lpstr>Arial</vt:lpstr>
      <vt:lpstr>Paket</vt:lpstr>
      <vt:lpstr>Paket</vt:lpstr>
      <vt:lpstr>SET 1</vt:lpstr>
      <vt:lpstr>TASK 1</vt:lpstr>
      <vt:lpstr>PowerPoint Sunusu</vt:lpstr>
      <vt:lpstr>TASK 2</vt:lpstr>
      <vt:lpstr>PowerPoint Sunusu</vt:lpstr>
      <vt:lpstr>SET 2</vt:lpstr>
      <vt:lpstr>TASK 1</vt:lpstr>
      <vt:lpstr>PowerPoint Sunusu</vt:lpstr>
      <vt:lpstr>TASK 2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SET 1</dc:title>
  <dc:creator>Deniz GÖKSU ATMACA</dc:creator>
  <cp:lastModifiedBy>Windows Kullanıcısı</cp:lastModifiedBy>
  <cp:revision>1</cp:revision>
  <dcterms:created xsi:type="dcterms:W3CDTF">2022-08-10T12:08:22Z</dcterms:created>
  <dcterms:modified xsi:type="dcterms:W3CDTF">2025-05-22T08:51:30Z</dcterms:modified>
</cp:coreProperties>
</file>