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</p:sldMasterIdLst>
  <p:notesMasterIdLst>
    <p:notesMasterId r:id="rId106"/>
  </p:notesMasterIdLst>
  <p:sldIdLst>
    <p:sldId id="256" r:id="rId2"/>
    <p:sldId id="257" r:id="rId3"/>
    <p:sldId id="259" r:id="rId4"/>
    <p:sldId id="258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366" r:id="rId28"/>
    <p:sldId id="284" r:id="rId29"/>
    <p:sldId id="364" r:id="rId30"/>
    <p:sldId id="285" r:id="rId31"/>
    <p:sldId id="286" r:id="rId32"/>
    <p:sldId id="287" r:id="rId33"/>
    <p:sldId id="290" r:id="rId34"/>
    <p:sldId id="293" r:id="rId35"/>
    <p:sldId id="288" r:id="rId36"/>
    <p:sldId id="289" r:id="rId37"/>
    <p:sldId id="291" r:id="rId38"/>
    <p:sldId id="292" r:id="rId39"/>
    <p:sldId id="294" r:id="rId40"/>
    <p:sldId id="295" r:id="rId41"/>
    <p:sldId id="296" r:id="rId42"/>
    <p:sldId id="297" r:id="rId43"/>
    <p:sldId id="302" r:id="rId44"/>
    <p:sldId id="301" r:id="rId45"/>
    <p:sldId id="303" r:id="rId46"/>
    <p:sldId id="298" r:id="rId47"/>
    <p:sldId id="299" r:id="rId48"/>
    <p:sldId id="300" r:id="rId49"/>
    <p:sldId id="304" r:id="rId50"/>
    <p:sldId id="305" r:id="rId51"/>
    <p:sldId id="306" r:id="rId52"/>
    <p:sldId id="307" r:id="rId53"/>
    <p:sldId id="308" r:id="rId54"/>
    <p:sldId id="309" r:id="rId55"/>
    <p:sldId id="311" r:id="rId56"/>
    <p:sldId id="310" r:id="rId57"/>
    <p:sldId id="365" r:id="rId58"/>
    <p:sldId id="313" r:id="rId59"/>
    <p:sldId id="314" r:id="rId60"/>
    <p:sldId id="315" r:id="rId61"/>
    <p:sldId id="312" r:id="rId62"/>
    <p:sldId id="316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9" r:id="rId71"/>
    <p:sldId id="326" r:id="rId72"/>
    <p:sldId id="327" r:id="rId73"/>
    <p:sldId id="330" r:id="rId74"/>
    <p:sldId id="331" r:id="rId75"/>
    <p:sldId id="332" r:id="rId76"/>
    <p:sldId id="334" r:id="rId77"/>
    <p:sldId id="335" r:id="rId78"/>
    <p:sldId id="363" r:id="rId79"/>
    <p:sldId id="333" r:id="rId80"/>
    <p:sldId id="336" r:id="rId81"/>
    <p:sldId id="337" r:id="rId82"/>
    <p:sldId id="361" r:id="rId83"/>
    <p:sldId id="339" r:id="rId84"/>
    <p:sldId id="340" r:id="rId85"/>
    <p:sldId id="341" r:id="rId86"/>
    <p:sldId id="343" r:id="rId87"/>
    <p:sldId id="344" r:id="rId88"/>
    <p:sldId id="342" r:id="rId89"/>
    <p:sldId id="345" r:id="rId90"/>
    <p:sldId id="346" r:id="rId91"/>
    <p:sldId id="347" r:id="rId92"/>
    <p:sldId id="352" r:id="rId93"/>
    <p:sldId id="353" r:id="rId94"/>
    <p:sldId id="348" r:id="rId95"/>
    <p:sldId id="354" r:id="rId96"/>
    <p:sldId id="355" r:id="rId97"/>
    <p:sldId id="349" r:id="rId98"/>
    <p:sldId id="356" r:id="rId99"/>
    <p:sldId id="357" r:id="rId100"/>
    <p:sldId id="358" r:id="rId101"/>
    <p:sldId id="351" r:id="rId102"/>
    <p:sldId id="359" r:id="rId103"/>
    <p:sldId id="360" r:id="rId104"/>
    <p:sldId id="362" r:id="rId10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98" autoAdjust="0"/>
    <p:restoredTop sz="94624" autoAdjust="0"/>
  </p:normalViewPr>
  <p:slideViewPr>
    <p:cSldViewPr snapToGrid="0">
      <p:cViewPr varScale="1">
        <p:scale>
          <a:sx n="58" d="100"/>
          <a:sy n="58" d="100"/>
        </p:scale>
        <p:origin x="497" y="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43BDC0-4555-4CED-8640-BF0471A9FCC6}" type="datetimeFigureOut">
              <a:rPr lang="tr-TR"/>
              <a:pPr>
                <a:defRPr/>
              </a:pPr>
              <a:t>31.07.2018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A3535AF-80D9-4ED8-8ABF-DFE5F1141F9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075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176CF4-A85E-4DC8-9FD6-678EBAD2B1CA}" type="slidenum">
              <a:rPr lang="tr-TR" altLang="tr-TR"/>
              <a:pPr/>
              <a:t>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085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E4948F-E97A-4C85-A375-7A5CF94AEAD7}" type="slidenum">
              <a:rPr lang="tr-TR" altLang="tr-TR"/>
              <a:pPr/>
              <a:t>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095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4B0C22-814F-41B3-A277-5F03BF662755}" type="slidenum">
              <a:rPr lang="tr-TR" altLang="tr-TR"/>
              <a:pPr/>
              <a:t>42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3535AF-80D9-4ED8-8ABF-DFE5F1141F9B}" type="slidenum">
              <a:rPr lang="tr-TR" smtClean="0"/>
              <a:pPr>
                <a:defRPr/>
              </a:pPr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295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3535AF-80D9-4ED8-8ABF-DFE5F1141F9B}" type="slidenum">
              <a:rPr lang="tr-TR" smtClean="0"/>
              <a:pPr>
                <a:defRPr/>
              </a:pPr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50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CDE7A-78DB-4D68-852E-942DD0BB181C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EF4ED-E4FB-420D-A62D-72F3D0F9F3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83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BCFEEF-6869-46A6-A34A-E499AD935D0D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1FBCD-FFB9-4360-B93E-EAAF4384F5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D759D-7CDF-4D80-AA78-B0BE25A52B54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99277-892D-4202-A75A-B7B71535FF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20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F5FBF-2628-4F35-984E-056E867320C3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B53A0-0873-47DD-9CFD-44D0EA9EB2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4322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3C0012-5573-4F15-8251-1056BF56945C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3BBA7-5A97-4DED-BDEB-DA3C0EA411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9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23EDB8-42BD-4C32-9F6A-97067D23194B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8BBAE-BFA1-49FE-B38E-BBBB1EE834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40972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2A634-83AA-4E4A-B3C9-10902F856CE9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65C26-EB44-4C6A-B6ED-E0A9800232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0894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9477DD-BBE6-4D7D-BDC6-0E0A47E577D4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D5CE9-EBAF-4C59-B72E-471116AA67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4112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ED286-2E5E-4B5F-A3F2-1C1685F64BC4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86CD-0784-4081-AF76-B90CECE125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6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F55BD-3387-47C6-B90F-DF3B50F8C9AF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CEDA7-6862-4405-8CE3-3D73BEFD2E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6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7A9739-119B-4F31-A0E9-72D0F2BC9D4D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F6D6E-5BF4-461A-AE19-849FB7A3F8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DD072-0EE0-4616-A630-DD31B9D72405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09349-E799-4130-8010-3B35AEB425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5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02378A-1C51-4D09-9FDF-ECB055EFF816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FCB81-A643-4EC9-A3EF-B59ADA66B6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0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89B93C-53FC-452D-9D98-806F4818F3CA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B443C-D9A1-44C6-B13A-AE8536E1D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1E2A2D-4A86-478A-96B7-1E1B0F47E539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BCA23-1CE9-47A7-BEC1-3A657EE866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9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8CE21-3244-4423-A405-0D56A49A0BA5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33A51-AE0F-4779-8B37-CD47BF61B2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9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8D26AA-C58C-4A97-8D9E-67428D169387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FC148-5C74-466A-9B19-18C3E9AC2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9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A9477DD-BBE6-4D7D-BDC6-0E0A47E577D4}" type="datetime1">
              <a:rPr lang="en-US" smtClean="0"/>
              <a:pPr>
                <a:defRPr/>
              </a:pPr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C6D5CE9-EBAF-4C59-B72E-471116AA67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60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103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4.xml"/><Relationship Id="rId4" Type="http://schemas.openxmlformats.org/officeDocument/2006/relationships/slide" Target="slide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23.xml"/><Relationship Id="rId7" Type="http://schemas.openxmlformats.org/officeDocument/2006/relationships/slide" Target="slide28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3" Type="http://schemas.openxmlformats.org/officeDocument/2006/relationships/slide" Target="slide3.xml"/><Relationship Id="rId7" Type="http://schemas.openxmlformats.org/officeDocument/2006/relationships/slide" Target="slide39.xml"/><Relationship Id="rId12" Type="http://schemas.openxmlformats.org/officeDocument/2006/relationships/slide" Target="slide3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84.xml"/><Relationship Id="rId5" Type="http://schemas.openxmlformats.org/officeDocument/2006/relationships/slide" Target="slide19.xml"/><Relationship Id="rId10" Type="http://schemas.openxmlformats.org/officeDocument/2006/relationships/slide" Target="slide42.xml"/><Relationship Id="rId4" Type="http://schemas.openxmlformats.org/officeDocument/2006/relationships/slide" Target="slide12.xml"/><Relationship Id="rId9" Type="http://schemas.openxmlformats.org/officeDocument/2006/relationships/slide" Target="slide6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2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2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2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45.xml"/><Relationship Id="rId7" Type="http://schemas.openxmlformats.org/officeDocument/2006/relationships/slide" Target="slide57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4.xml"/><Relationship Id="rId5" Type="http://schemas.openxmlformats.org/officeDocument/2006/relationships/slide" Target="slide54.xml"/><Relationship Id="rId4" Type="http://schemas.openxmlformats.org/officeDocument/2006/relationships/slide" Target="slide5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5" Type="http://schemas.openxmlformats.org/officeDocument/2006/relationships/slide" Target="slide2.xml"/><Relationship Id="rId4" Type="http://schemas.openxmlformats.org/officeDocument/2006/relationships/slide" Target="slide4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3.xml"/><Relationship Id="rId4" Type="http://schemas.openxmlformats.org/officeDocument/2006/relationships/slide" Target="slide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10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3.xml"/><Relationship Id="rId4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3.xml"/><Relationship Id="rId4" Type="http://schemas.openxmlformats.org/officeDocument/2006/relationships/slide" Target="slide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6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8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8.xml"/><Relationship Id="rId4" Type="http://schemas.openxmlformats.org/officeDocument/2006/relationships/slide" Target="slide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8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slide" Target="slide6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8.xml"/><Relationship Id="rId4" Type="http://schemas.openxmlformats.org/officeDocument/2006/relationships/slide" Target="slide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slide" Target="slide79.xml"/><Relationship Id="rId3" Type="http://schemas.openxmlformats.org/officeDocument/2006/relationships/slide" Target="slide82.xml"/><Relationship Id="rId7" Type="http://schemas.openxmlformats.org/officeDocument/2006/relationships/slide" Target="slide83.xml"/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9.xml"/><Relationship Id="rId11" Type="http://schemas.openxmlformats.org/officeDocument/2006/relationships/slide" Target="slide78.xml"/><Relationship Id="rId5" Type="http://schemas.openxmlformats.org/officeDocument/2006/relationships/slide" Target="slide73.xml"/><Relationship Id="rId10" Type="http://schemas.openxmlformats.org/officeDocument/2006/relationships/slide" Target="slide2.xml"/><Relationship Id="rId4" Type="http://schemas.openxmlformats.org/officeDocument/2006/relationships/slide" Target="slide72.xml"/><Relationship Id="rId9" Type="http://schemas.openxmlformats.org/officeDocument/2006/relationships/slide" Target="slide7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8.xml"/><Relationship Id="rId5" Type="http://schemas.openxmlformats.org/officeDocument/2006/relationships/slide" Target="slide2.xml"/><Relationship Id="rId4" Type="http://schemas.openxmlformats.org/officeDocument/2006/relationships/slide" Target="slide7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slide" Target="slide7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8.xml"/><Relationship Id="rId4" Type="http://schemas.openxmlformats.org/officeDocument/2006/relationships/slide" Target="slide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slide" Target="slide8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8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slide" Target="slide101.xml"/><Relationship Id="rId3" Type="http://schemas.openxmlformats.org/officeDocument/2006/relationships/slide" Target="slide88.xml"/><Relationship Id="rId7" Type="http://schemas.openxmlformats.org/officeDocument/2006/relationships/slide" Target="slide100.xml"/><Relationship Id="rId2" Type="http://schemas.openxmlformats.org/officeDocument/2006/relationships/slide" Target="slide8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7.xml"/><Relationship Id="rId5" Type="http://schemas.openxmlformats.org/officeDocument/2006/relationships/slide" Target="slide94.xml"/><Relationship Id="rId4" Type="http://schemas.openxmlformats.org/officeDocument/2006/relationships/slide" Target="slide91.xml"/><Relationship Id="rId9" Type="http://schemas.openxmlformats.org/officeDocument/2006/relationships/slide" Target="slide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87.xml"/><Relationship Id="rId2" Type="http://schemas.openxmlformats.org/officeDocument/2006/relationships/slide" Target="slide8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4.xml"/><Relationship Id="rId4" Type="http://schemas.openxmlformats.org/officeDocument/2006/relationships/slide" Target="slide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slide" Target="slide8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4.xml"/><Relationship Id="rId4" Type="http://schemas.openxmlformats.org/officeDocument/2006/relationships/slide" Target="slide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93.xml"/><Relationship Id="rId2" Type="http://schemas.openxmlformats.org/officeDocument/2006/relationships/slide" Target="slide9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4.xml"/><Relationship Id="rId4" Type="http://schemas.openxmlformats.org/officeDocument/2006/relationships/slide" Target="slide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slide" Target="slide9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4.xml"/><Relationship Id="rId4" Type="http://schemas.openxmlformats.org/officeDocument/2006/relationships/slide" Target="slide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slide" Target="slide9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4.xml"/><Relationship Id="rId4" Type="http://schemas.openxmlformats.org/officeDocument/2006/relationships/slide" Target="slide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8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20863" y="309716"/>
            <a:ext cx="8791575" cy="9369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  <a:latin typeface="Arial Black" panose="020B0A04020102020204" pitchFamily="34" charset="0"/>
              </a:rPr>
              <a:t>Başkent </a:t>
            </a:r>
            <a:r>
              <a:rPr lang="tr-TR" dirty="0" err="1">
                <a:solidFill>
                  <a:srgbClr val="FF0000"/>
                </a:solidFill>
                <a:latin typeface="Arial Black" panose="020B0A04020102020204" pitchFamily="34" charset="0"/>
              </a:rPr>
              <a:t>ünİversİtesİ</a:t>
            </a:r>
            <a:endParaRPr lang="tr-T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33777" y="2710118"/>
            <a:ext cx="6400800" cy="1947863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Yabancı Diller Yüksekokulu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Akademik İngilizce Bölümü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2017-2018 Akademik Yılı</a:t>
            </a:r>
          </a:p>
        </p:txBody>
      </p:sp>
      <p:sp>
        <p:nvSpPr>
          <p:cNvPr id="5124" name="3 Metin kutusu"/>
          <p:cNvSpPr txBox="1">
            <a:spLocks noChangeArrowheads="1"/>
          </p:cNvSpPr>
          <p:nvPr/>
        </p:nvSpPr>
        <p:spPr bwMode="auto">
          <a:xfrm>
            <a:off x="1820863" y="4657981"/>
            <a:ext cx="87542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DANIŞMANLAR İÇİN DİKEY İNGİLİZCE DERSLERİ </a:t>
            </a: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KAYIT REHBERİ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4684595" y="6121451"/>
            <a:ext cx="302679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i="1" dirty="0">
                <a:solidFill>
                  <a:srgbClr val="FFFF00"/>
                </a:solidFill>
              </a:rPr>
              <a:t>Slayt  Gösterisi </a:t>
            </a:r>
            <a:r>
              <a:rPr lang="tr-TR" i="1" dirty="0" err="1">
                <a:solidFill>
                  <a:srgbClr val="FFFF00"/>
                </a:solidFill>
              </a:rPr>
              <a:t>moduna</a:t>
            </a:r>
            <a:r>
              <a:rPr lang="tr-TR" i="1" dirty="0">
                <a:solidFill>
                  <a:srgbClr val="FFFF00"/>
                </a:solidFill>
              </a:rPr>
              <a:t> geçiniz.</a:t>
            </a:r>
            <a:endParaRPr lang="en-US" i="1" dirty="0">
              <a:solidFill>
                <a:srgbClr val="FFFF00"/>
              </a:solidFill>
            </a:endParaRPr>
          </a:p>
        </p:txBody>
      </p:sp>
      <p:pic>
        <p:nvPicPr>
          <p:cNvPr id="9" name="8 Resim" descr="image3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43470" y="1258337"/>
            <a:ext cx="1620180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DİŞ HEKİMLİĞİ FAKÜLTESİ</a:t>
            </a:r>
          </a:p>
        </p:txBody>
      </p:sp>
      <p:sp>
        <p:nvSpPr>
          <p:cNvPr id="14" name="Metin kutusu 4"/>
          <p:cNvSpPr txBox="1">
            <a:spLocks noChangeArrowheads="1"/>
          </p:cNvSpPr>
          <p:nvPr/>
        </p:nvSpPr>
        <p:spPr bwMode="auto">
          <a:xfrm>
            <a:off x="1662113" y="2349500"/>
            <a:ext cx="886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</a:rPr>
              <a:t>3. SINIF (GÜZ ve BAHAR DÖNEMİ) 2015 VE SONRASI KATALOĞA TABİ ÖĞRENCİ</a:t>
            </a:r>
          </a:p>
        </p:txBody>
      </p:sp>
      <p:sp>
        <p:nvSpPr>
          <p:cNvPr id="15" name="Metin kutusu 5"/>
          <p:cNvSpPr txBox="1">
            <a:spLocks noChangeArrowheads="1"/>
          </p:cNvSpPr>
          <p:nvPr/>
        </p:nvSpPr>
        <p:spPr bwMode="auto">
          <a:xfrm>
            <a:off x="4613275" y="3840163"/>
            <a:ext cx="296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4000" dirty="0">
                <a:latin typeface="Arial Black" pitchFamily="34" charset="0"/>
              </a:rPr>
              <a:t>ENG 306</a:t>
            </a:r>
          </a:p>
        </p:txBody>
      </p:sp>
      <p:sp>
        <p:nvSpPr>
          <p:cNvPr id="16" name="Metin kutusu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7" name="Metin kutusu 7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hlinkClick r:id="rId3" action="ppaction://hlinksldjump"/>
              </a:rPr>
              <a:t>Fakülteye  Git</a:t>
            </a:r>
            <a:endParaRPr lang="tr-TR" altLang="tr-TR" dirty="0"/>
          </a:p>
        </p:txBody>
      </p:sp>
      <p:sp>
        <p:nvSpPr>
          <p:cNvPr id="18" name="6 Metin kutusu"/>
          <p:cNvSpPr txBox="1"/>
          <p:nvPr/>
        </p:nvSpPr>
        <p:spPr>
          <a:xfrm>
            <a:off x="2418735" y="4660490"/>
            <a:ext cx="790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FFFF00"/>
                </a:solidFill>
              </a:rPr>
              <a:t>* BU DERSİN ÖNKOŞULU </a:t>
            </a:r>
            <a:r>
              <a:rPr lang="tr-TR" sz="2800" b="1" dirty="0">
                <a:solidFill>
                  <a:srgbClr val="C00000"/>
                </a:solidFill>
              </a:rPr>
              <a:t>ENG206 </a:t>
            </a:r>
            <a:r>
              <a:rPr lang="tr-TR" sz="2800" b="1" dirty="0">
                <a:solidFill>
                  <a:srgbClr val="FFFF00"/>
                </a:solidFill>
              </a:rPr>
              <a:t>KODLU DERSTİR.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ODYOLOJİ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154113" y="2898775"/>
          <a:ext cx="9906000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7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423" name="Metin kutusu 4"/>
          <p:cNvSpPr txBox="1">
            <a:spLocks noChangeArrowheads="1"/>
          </p:cNvSpPr>
          <p:nvPr/>
        </p:nvSpPr>
        <p:spPr bwMode="auto">
          <a:xfrm>
            <a:off x="1304925" y="4697413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102424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02425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HEMŞİRELİK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3435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 DAHİL OLDUĞU KATALOG YILINI SEÇİNİZ</a:t>
            </a:r>
          </a:p>
        </p:txBody>
      </p:sp>
      <p:sp>
        <p:nvSpPr>
          <p:cNvPr id="103436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03437" name="Dikdörtgen 6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HEMŞİRELİK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264010"/>
              </p:ext>
            </p:extLst>
          </p:nvPr>
        </p:nvGraphicFramePr>
        <p:xfrm>
          <a:off x="1154113" y="2682875"/>
          <a:ext cx="9906000" cy="22256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339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340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4478" name="Metin kutusu 4"/>
          <p:cNvSpPr txBox="1">
            <a:spLocks noChangeArrowheads="1"/>
          </p:cNvSpPr>
          <p:nvPr/>
        </p:nvSpPr>
        <p:spPr bwMode="auto">
          <a:xfrm>
            <a:off x="1304925" y="5026025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Olurlar!</a:t>
            </a:r>
          </a:p>
        </p:txBody>
      </p:sp>
      <p:sp>
        <p:nvSpPr>
          <p:cNvPr id="104479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04480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104481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HEMŞİRELİK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154113" y="2898775"/>
          <a:ext cx="9906000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3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5495" name="Metin kutusu 4"/>
          <p:cNvSpPr txBox="1">
            <a:spLocks noChangeArrowheads="1"/>
          </p:cNvSpPr>
          <p:nvPr/>
        </p:nvSpPr>
        <p:spPr bwMode="auto">
          <a:xfrm>
            <a:off x="1317625" y="5203826"/>
            <a:ext cx="9578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105496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05497" name="Dikdörtgen 6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7" name="6 Dikdörtgen"/>
          <p:cNvSpPr/>
          <p:nvPr/>
        </p:nvSpPr>
        <p:spPr>
          <a:xfrm>
            <a:off x="3508755" y="2344683"/>
            <a:ext cx="5865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dirty="0">
                <a:latin typeface="Arial Black" pitchFamily="34" charset="0"/>
                <a:cs typeface="Arial" charset="0"/>
              </a:rPr>
              <a:t>2015 YILI VE SONRASI GİRİŞLİ ÖĞRENCİLER</a:t>
            </a:r>
            <a:endParaRPr lang="en-US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5521"/>
              </p:ext>
            </p:extLst>
          </p:nvPr>
        </p:nvGraphicFramePr>
        <p:xfrm>
          <a:off x="1154112" y="4382028"/>
          <a:ext cx="9906000" cy="74189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29053294"/>
                    </a:ext>
                  </a:extLst>
                </a:gridCol>
                <a:gridCol w="2599112">
                  <a:extLst>
                    <a:ext uri="{9D8B030D-6E8A-4147-A177-3AD203B41FA5}">
                      <a16:colId xmlns:a16="http://schemas.microsoft.com/office/drawing/2014/main" val="1546079507"/>
                    </a:ext>
                  </a:extLst>
                </a:gridCol>
                <a:gridCol w="4004888">
                  <a:extLst>
                    <a:ext uri="{9D8B030D-6E8A-4147-A177-3AD203B41FA5}">
                      <a16:colId xmlns:a16="http://schemas.microsoft.com/office/drawing/2014/main" val="1816952558"/>
                    </a:ext>
                  </a:extLst>
                </a:gridCol>
              </a:tblGrid>
              <a:tr h="370946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2815250294"/>
                  </a:ext>
                </a:extLst>
              </a:tr>
              <a:tr h="370946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9060769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9849" y="10763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ÇİZGİ FİLM VE ANİMASYON BÖLÜMÜ</a:t>
            </a:r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78202"/>
              </p:ext>
            </p:extLst>
          </p:nvPr>
        </p:nvGraphicFramePr>
        <p:xfrm>
          <a:off x="1141413" y="3206750"/>
          <a:ext cx="9906001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8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DİŞ HEKİMLİĞİ FAKÜLTESİ</a:t>
            </a:r>
          </a:p>
        </p:txBody>
      </p:sp>
      <p:sp>
        <p:nvSpPr>
          <p:cNvPr id="15363" name="Metin kutusu 4"/>
          <p:cNvSpPr txBox="1">
            <a:spLocks noChangeArrowheads="1"/>
          </p:cNvSpPr>
          <p:nvPr/>
        </p:nvSpPr>
        <p:spPr bwMode="auto">
          <a:xfrm>
            <a:off x="1662113" y="2349500"/>
            <a:ext cx="886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</a:rPr>
              <a:t>3. SINIF (GÜZ ve BAHAR DÖNEMİ) 2015 ÖNCESİ KATALOĞA TABİ ÖĞRENCİ</a:t>
            </a:r>
          </a:p>
        </p:txBody>
      </p:sp>
      <p:sp>
        <p:nvSpPr>
          <p:cNvPr id="15364" name="Metin kutusu 5"/>
          <p:cNvSpPr txBox="1">
            <a:spLocks noChangeArrowheads="1"/>
          </p:cNvSpPr>
          <p:nvPr/>
        </p:nvSpPr>
        <p:spPr bwMode="auto">
          <a:xfrm>
            <a:off x="4613275" y="3840163"/>
            <a:ext cx="296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4000" dirty="0">
                <a:latin typeface="Arial Black" pitchFamily="34" charset="0"/>
              </a:rPr>
              <a:t>ENG 306</a:t>
            </a:r>
          </a:p>
        </p:txBody>
      </p:sp>
      <p:sp>
        <p:nvSpPr>
          <p:cNvPr id="15365" name="Metin kutusu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5366" name="Metin kutusu 7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hlinkClick r:id="rId3" action="ppaction://hlinksldjump"/>
              </a:rPr>
              <a:t>Fakülteye  Git</a:t>
            </a:r>
            <a:endParaRPr lang="tr-TR" alt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2418735" y="4660490"/>
            <a:ext cx="790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FFFF00"/>
                </a:solidFill>
              </a:rPr>
              <a:t>* BU DERSİN ÖNKOŞULU </a:t>
            </a:r>
            <a:r>
              <a:rPr lang="tr-TR" sz="2800" b="1" dirty="0">
                <a:solidFill>
                  <a:srgbClr val="C00000"/>
                </a:solidFill>
              </a:rPr>
              <a:t>ENG206 </a:t>
            </a:r>
            <a:r>
              <a:rPr lang="tr-TR" sz="2800" b="1" dirty="0">
                <a:solidFill>
                  <a:srgbClr val="FFFF00"/>
                </a:solidFill>
              </a:rPr>
              <a:t>KODLU DERSTİR.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EĞİTİM FAKÜLTESİ</a:t>
            </a:r>
          </a:p>
        </p:txBody>
      </p:sp>
      <p:sp>
        <p:nvSpPr>
          <p:cNvPr id="16387" name="Metin kutusu 9"/>
          <p:cNvSpPr txBox="1">
            <a:spLocks noChangeArrowheads="1"/>
          </p:cNvSpPr>
          <p:nvPr/>
        </p:nvSpPr>
        <p:spPr bwMode="auto">
          <a:xfrm>
            <a:off x="1735138" y="214312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LÜTFEN ÖĞRENCİNİZİN BÖLÜMÜNÜ SEÇİNİZ</a:t>
            </a:r>
          </a:p>
        </p:txBody>
      </p:sp>
      <p:sp>
        <p:nvSpPr>
          <p:cNvPr id="16388" name="Metin kutusu 1"/>
          <p:cNvSpPr txBox="1">
            <a:spLocks noChangeArrowheads="1"/>
          </p:cNvSpPr>
          <p:nvPr/>
        </p:nvSpPr>
        <p:spPr bwMode="auto">
          <a:xfrm>
            <a:off x="2100263" y="4625975"/>
            <a:ext cx="8243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1882775" y="3700463"/>
          <a:ext cx="8423276" cy="13636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1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3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EĞİTİM BİLİMLERİ BÖLÜMÜ REHBERLİK VE PSİKOLOJİK DANIŞMANLIK  (% 30 İNGİLİZCE)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11" marB="45711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EĞİTİM DİLİ TÜRKÇE OLAN DİĞER TÜM BÖLÜMLER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11" marB="45711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97" name="Metin kutusu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EĞİTİM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EĞİTİM BİLİMLERİ BÖLÜMÜ REHBERLİK VE PSİKOLOJİK DANIŞMANLIK  (% 30 İNGİLİZCE)</a:t>
            </a:r>
            <a:b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292600"/>
          <a:ext cx="8128000" cy="518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19" name="Metin kutusu 9"/>
          <p:cNvSpPr txBox="1">
            <a:spLocks noChangeArrowheads="1"/>
          </p:cNvSpPr>
          <p:nvPr/>
        </p:nvSpPr>
        <p:spPr bwMode="auto">
          <a:xfrm>
            <a:off x="1735138" y="207327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LÜTFEN ÖĞRENCİNİZ DAHİL OLDUĞU KATALOG YILINI SEÇİNİZ</a:t>
            </a:r>
          </a:p>
        </p:txBody>
      </p:sp>
      <p:sp>
        <p:nvSpPr>
          <p:cNvPr id="17420" name="Metin kutusu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7421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EĞİTİM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EĞİTİM BİLİMLERİ BÖLÜMÜ REHBERLİK VE PSİKOLOJİK DANIŞMANLIK  (% 30 İNGİLİZCE)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629565"/>
              </p:ext>
            </p:extLst>
          </p:nvPr>
        </p:nvGraphicFramePr>
        <p:xfrm>
          <a:off x="1141413" y="2776538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/>
                        <a:t>1. SINIF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BAHAR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ENG 126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/>
                        <a:t>2. SINIF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GÜZ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ENG 225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BAHAR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ENG 226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55" name="Metin kutusu 4"/>
          <p:cNvSpPr txBox="1">
            <a:spLocks noChangeArrowheads="1"/>
          </p:cNvSpPr>
          <p:nvPr/>
        </p:nvSpPr>
        <p:spPr bwMode="auto">
          <a:xfrm>
            <a:off x="1814513" y="4959350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</a:t>
            </a:r>
            <a:r>
              <a:rPr lang="tr-TR" altLang="tr-TR"/>
              <a:t>!</a:t>
            </a:r>
          </a:p>
        </p:txBody>
      </p:sp>
      <p:sp>
        <p:nvSpPr>
          <p:cNvPr id="18456" name="Metin kutusu 6"/>
          <p:cNvSpPr txBox="1">
            <a:spLocks noChangeArrowheads="1"/>
          </p:cNvSpPr>
          <p:nvPr/>
        </p:nvSpPr>
        <p:spPr bwMode="auto">
          <a:xfrm>
            <a:off x="1966913" y="1682750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KATALOĞUNA TABİ ÖĞRENCİLER.</a:t>
            </a:r>
          </a:p>
        </p:txBody>
      </p:sp>
      <p:sp>
        <p:nvSpPr>
          <p:cNvPr id="1845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8458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EĞİTİM FAKÜLTESİ</a:t>
            </a:r>
            <a:br>
              <a:rPr lang="tr-TR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EĞİTİM BİLİMLERİ BÖLÜMÜ REHBERLİK VE PSİKOLOJİK DANIŞMANLIK  (% 30 İNGİLİZCE)</a:t>
            </a:r>
            <a:b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141413" y="2776538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1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3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/>
                        <a:t>1. SINIF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ENG 143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BAHAR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ENG 144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</a:t>
                      </a:r>
                      <a:r>
                        <a:rPr lang="tr-TR" sz="1800" b="0" dirty="0"/>
                        <a:t>ENG 143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/>
                        <a:t>2. SINIF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YDL</a:t>
                      </a:r>
                      <a:r>
                        <a:rPr lang="tr-TR" sz="1800" b="0" baseline="0" dirty="0"/>
                        <a:t> 243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</a:t>
                      </a:r>
                      <a:r>
                        <a:rPr lang="tr-TR" sz="1800" b="0" dirty="0"/>
                        <a:t>ENG 144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BAHAR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YDL 244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</a:t>
                      </a:r>
                      <a:r>
                        <a:rPr lang="tr-TR" sz="1800" b="0" dirty="0"/>
                        <a:t>YDL 243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79" name="Metin kutusu 4"/>
          <p:cNvSpPr txBox="1">
            <a:spLocks noChangeArrowheads="1"/>
          </p:cNvSpPr>
          <p:nvPr/>
        </p:nvSpPr>
        <p:spPr bwMode="auto">
          <a:xfrm>
            <a:off x="1814513" y="4959350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</a:t>
            </a:r>
            <a:r>
              <a:rPr lang="tr-TR" altLang="tr-TR" dirty="0"/>
              <a:t>!</a:t>
            </a:r>
          </a:p>
        </p:txBody>
      </p:sp>
      <p:sp>
        <p:nvSpPr>
          <p:cNvPr id="19480" name="Metin kutusu 6"/>
          <p:cNvSpPr txBox="1">
            <a:spLocks noChangeArrowheads="1"/>
          </p:cNvSpPr>
          <p:nvPr/>
        </p:nvSpPr>
        <p:spPr bwMode="auto">
          <a:xfrm>
            <a:off x="2152650" y="1943100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KATALOĞUNA TABİ ÖĞRENCİLER.</a:t>
            </a:r>
          </a:p>
        </p:txBody>
      </p:sp>
      <p:sp>
        <p:nvSpPr>
          <p:cNvPr id="19481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9482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EĞİTİM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EĞİTİM DİLİ TÜRKÇE OLAN DİĞER TÜM BÖLÜMLER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978264"/>
              </p:ext>
            </p:extLst>
          </p:nvPr>
        </p:nvGraphicFramePr>
        <p:xfrm>
          <a:off x="1735138" y="4083496"/>
          <a:ext cx="8128000" cy="5180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2018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2018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491" name="Metin kutusu 9"/>
          <p:cNvSpPr txBox="1">
            <a:spLocks noChangeArrowheads="1"/>
          </p:cNvSpPr>
          <p:nvPr/>
        </p:nvSpPr>
        <p:spPr bwMode="auto">
          <a:xfrm>
            <a:off x="1735138" y="207327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LÜTFEN ÖĞRENCİNİZ DAHİL OLDUĞU KATALOG YILINI SEÇİNİZ</a:t>
            </a:r>
          </a:p>
        </p:txBody>
      </p:sp>
      <p:sp>
        <p:nvSpPr>
          <p:cNvPr id="20492" name="Metin kutusu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20493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EĞİTİM FAKÜLTESİ</a:t>
            </a:r>
            <a:br>
              <a:rPr lang="tr-TR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EĞİTİM DİLİ TÜRKÇE OLAN DİĞER TÜM BÖLÜMLER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125122"/>
              </p:ext>
            </p:extLst>
          </p:nvPr>
        </p:nvGraphicFramePr>
        <p:xfrm>
          <a:off x="1141413" y="3354993"/>
          <a:ext cx="9906000" cy="90427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135"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="1" dirty="0"/>
                        <a:t>1. SINIF</a:t>
                      </a:r>
                      <a:endParaRPr lang="tr-T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ENGE 101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35">
                <a:tc vMerge="1">
                  <a:txBody>
                    <a:bodyPr/>
                    <a:lstStyle/>
                    <a:p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/>
                        <a:t>BAHAR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/>
                        <a:t>ENGE 102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7" name="Metin kutusu 4"/>
          <p:cNvSpPr txBox="1">
            <a:spLocks noChangeArrowheads="1"/>
          </p:cNvSpPr>
          <p:nvPr/>
        </p:nvSpPr>
        <p:spPr bwMode="auto">
          <a:xfrm>
            <a:off x="1814513" y="4959350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</a:t>
            </a:r>
            <a:r>
              <a:rPr lang="tr-TR" altLang="tr-TR"/>
              <a:t>!</a:t>
            </a:r>
          </a:p>
        </p:txBody>
      </p:sp>
      <p:sp>
        <p:nvSpPr>
          <p:cNvPr id="21528" name="Metin kutusu 6"/>
          <p:cNvSpPr txBox="1">
            <a:spLocks noChangeArrowheads="1"/>
          </p:cNvSpPr>
          <p:nvPr/>
        </p:nvSpPr>
        <p:spPr bwMode="auto">
          <a:xfrm>
            <a:off x="2152650" y="1937306"/>
            <a:ext cx="7883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2018 YILI VE SONRASI KATALOĞUNA TABİ ÖĞRENCİLER.</a:t>
            </a:r>
          </a:p>
        </p:txBody>
      </p:sp>
      <p:sp>
        <p:nvSpPr>
          <p:cNvPr id="21529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21530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EĞİTİM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EĞİTİM DİLİ TÜRKÇE OLAN DİĞER TÜM BÖLÜMLER</a:t>
            </a:r>
            <a:endParaRPr lang="tr-TR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293451"/>
              </p:ext>
            </p:extLst>
          </p:nvPr>
        </p:nvGraphicFramePr>
        <p:xfrm>
          <a:off x="2210348" y="2776538"/>
          <a:ext cx="7552024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/>
                        <a:t>1. SINIF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ENG 125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BAHAR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ENG 126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/>
                        <a:t>2. SINIF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+mn-lt"/>
                          <a:cs typeface="+mn-cs"/>
                        </a:rPr>
                        <a:t>ENG</a:t>
                      </a:r>
                      <a:r>
                        <a:rPr lang="tr-TR" sz="1800" b="0" baseline="0" dirty="0">
                          <a:latin typeface="+mn-lt"/>
                          <a:cs typeface="+mn-cs"/>
                        </a:rPr>
                        <a:t> 225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BAHAR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+mn-lt"/>
                          <a:cs typeface="+mn-cs"/>
                        </a:rPr>
                        <a:t>ENG</a:t>
                      </a:r>
                      <a:r>
                        <a:rPr lang="tr-TR" sz="1800" b="0" baseline="0" dirty="0">
                          <a:latin typeface="+mn-lt"/>
                          <a:cs typeface="+mn-cs"/>
                        </a:rPr>
                        <a:t> 226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551" name="Metin kutusu 4"/>
          <p:cNvSpPr txBox="1">
            <a:spLocks noChangeArrowheads="1"/>
          </p:cNvSpPr>
          <p:nvPr/>
        </p:nvSpPr>
        <p:spPr bwMode="auto">
          <a:xfrm>
            <a:off x="1814513" y="4959350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</a:t>
            </a:r>
            <a:r>
              <a:rPr lang="tr-TR" altLang="tr-TR" dirty="0"/>
              <a:t>!</a:t>
            </a:r>
          </a:p>
        </p:txBody>
      </p:sp>
      <p:sp>
        <p:nvSpPr>
          <p:cNvPr id="22552" name="Metin kutusu 6"/>
          <p:cNvSpPr txBox="1">
            <a:spLocks noChangeArrowheads="1"/>
          </p:cNvSpPr>
          <p:nvPr/>
        </p:nvSpPr>
        <p:spPr bwMode="auto">
          <a:xfrm>
            <a:off x="1966913" y="2035175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2018 YILI ÖNCESİ KATALOĞUNA TABİ ÖĞRENCİLER.</a:t>
            </a:r>
          </a:p>
        </p:txBody>
      </p:sp>
      <p:sp>
        <p:nvSpPr>
          <p:cNvPr id="22553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22554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edebiyat FAKÜLTESİ</a:t>
            </a:r>
          </a:p>
        </p:txBody>
      </p:sp>
      <p:sp>
        <p:nvSpPr>
          <p:cNvPr id="23555" name="Metin kutusu 9"/>
          <p:cNvSpPr txBox="1">
            <a:spLocks noChangeArrowheads="1"/>
          </p:cNvSpPr>
          <p:nvPr/>
        </p:nvSpPr>
        <p:spPr bwMode="auto">
          <a:xfrm>
            <a:off x="1735138" y="214312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LÜTFEN ÖĞRENCİNİZİN BÖLÜMÜNÜ SEÇİNİZ</a:t>
            </a:r>
          </a:p>
        </p:txBody>
      </p:sp>
      <p:sp>
        <p:nvSpPr>
          <p:cNvPr id="23556" name="Metin kutusu 1"/>
          <p:cNvSpPr txBox="1">
            <a:spLocks noChangeArrowheads="1"/>
          </p:cNvSpPr>
          <p:nvPr/>
        </p:nvSpPr>
        <p:spPr bwMode="auto">
          <a:xfrm>
            <a:off x="2100263" y="4625975"/>
            <a:ext cx="8243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099182"/>
              </p:ext>
            </p:extLst>
          </p:nvPr>
        </p:nvGraphicFramePr>
        <p:xfrm>
          <a:off x="1610191" y="3554413"/>
          <a:ext cx="8556626" cy="17176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7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8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PSİKOLOJİ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 BÖLÜMÜ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(% 30 İNGİLİZCE)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TÜRK DİLİ ve EDEBİYATI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 BÖLÜMÜ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6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MOLEKÜLER BİYOLOJİ ve G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E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NETİK BÖLÜMÜ (Türkçe)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MOLEKÜLER BİYOLOJİ ve GENETİK BÖLÜMÜ (İngilizce)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68" name="Metin kutusu 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0254503" y="6308726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 err="1"/>
              <a:t>AnaSayfa</a:t>
            </a:r>
            <a:endParaRPr lang="tr-TR" alt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70100"/>
              </p:ext>
            </p:extLst>
          </p:nvPr>
        </p:nvGraphicFramePr>
        <p:xfrm>
          <a:off x="1610191" y="5272088"/>
          <a:ext cx="8556626" cy="89966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78313">
                  <a:extLst>
                    <a:ext uri="{9D8B030D-6E8A-4147-A177-3AD203B41FA5}">
                      <a16:colId xmlns:a16="http://schemas.microsoft.com/office/drawing/2014/main" val="2670785373"/>
                    </a:ext>
                  </a:extLst>
                </a:gridCol>
                <a:gridCol w="4278313">
                  <a:extLst>
                    <a:ext uri="{9D8B030D-6E8A-4147-A177-3AD203B41FA5}">
                      <a16:colId xmlns:a16="http://schemas.microsoft.com/office/drawing/2014/main" val="351455096"/>
                    </a:ext>
                  </a:extLst>
                </a:gridCol>
              </a:tblGrid>
              <a:tr h="8996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SOSYOLOJİ BÖLÜMÜ ( Türkçe)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SOSYOLOJİ BÖLÜMÜ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 (İngilizce)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704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İçerik Yer Tutucusu 2"/>
          <p:cNvSpPr>
            <a:spLocks noGrp="1"/>
          </p:cNvSpPr>
          <p:nvPr>
            <p:ph idx="1"/>
          </p:nvPr>
        </p:nvSpPr>
        <p:spPr>
          <a:xfrm>
            <a:off x="1264317" y="899652"/>
            <a:ext cx="9906000" cy="39968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3" action="ppaction://hlinksldjump"/>
              </a:rPr>
              <a:t>DİŞ HEKİMLİĞİ FAKÜLTESİ</a:t>
            </a:r>
            <a:endParaRPr lang="tr-TR" dirty="0"/>
          </a:p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4" action="ppaction://hlinksldjump"/>
              </a:rPr>
              <a:t>EĞİTİM FAKÜLTESİ</a:t>
            </a:r>
            <a:endParaRPr lang="tr-TR" dirty="0"/>
          </a:p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5" action="ppaction://hlinksldjump"/>
              </a:rPr>
              <a:t>FEN EDEBİYAT FAKÜLTESİ</a:t>
            </a:r>
            <a:endParaRPr lang="tr-TR" dirty="0"/>
          </a:p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6" action="ppaction://hlinksldjump"/>
              </a:rPr>
              <a:t>GÜZEL SANATLAR TASARIM VE MİMARLIK FAKÜLTESİ</a:t>
            </a:r>
            <a:endParaRPr lang="tr-TR" dirty="0"/>
          </a:p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7" action="ppaction://hlinksldjump"/>
              </a:rPr>
              <a:t>HUKUK FAKÜLTESİ</a:t>
            </a:r>
            <a:endParaRPr lang="tr-TR" dirty="0"/>
          </a:p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8" action="ppaction://hlinksldjump"/>
              </a:rPr>
              <a:t>İLETİŞİM FAKÜLTESİ</a:t>
            </a:r>
            <a:endParaRPr lang="tr-TR" dirty="0"/>
          </a:p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9" action="ppaction://hlinksldjump"/>
              </a:rPr>
              <a:t>İKTİSADİ VE İDARİ BİLİMLER FAKÜLTESİ</a:t>
            </a:r>
            <a:endParaRPr lang="tr-TR" dirty="0"/>
          </a:p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10" action="ppaction://hlinksldjump"/>
              </a:rPr>
              <a:t>MÜHENDİSLİK FAKÜLTESİ</a:t>
            </a:r>
            <a:endParaRPr lang="tr-TR" dirty="0"/>
          </a:p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11" action="ppaction://hlinksldjump"/>
              </a:rPr>
              <a:t>SAĞLIK BİLİMLERİ FAKÜLTESİ</a:t>
            </a:r>
            <a:endParaRPr lang="tr-TR" dirty="0"/>
          </a:p>
          <a:p>
            <a:pPr eaLnBrk="1" hangingPunct="1">
              <a:spcAft>
                <a:spcPct val="0"/>
              </a:spcAft>
              <a:buClr>
                <a:srgbClr val="C00000"/>
              </a:buClr>
              <a:defRPr/>
            </a:pPr>
            <a:r>
              <a:rPr lang="tr-TR" dirty="0">
                <a:hlinkClick r:id="rId12" action="ppaction://hlinksldjump"/>
              </a:rPr>
              <a:t>TİCARİ BİLİMLER FAKÜLTESİ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764240" y="225723"/>
            <a:ext cx="90757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LÜTFEN AŞAĞIDAKİ LİSTEDEN FAKÜLTENİZİ SEÇİNİZ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392113"/>
            <a:ext cx="9906000" cy="1290637"/>
          </a:xfrm>
        </p:spPr>
        <p:txBody>
          <a:bodyPr>
            <a:normAutofit fontScale="90000"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</a:t>
            </a:r>
            <a:r>
              <a:rPr lang="tr-TR" dirty="0" err="1">
                <a:latin typeface="Arial Black" panose="020B0A04020102020204" pitchFamily="34" charset="0"/>
                <a:cs typeface="Arial" panose="020B0604020202020204" pitchFamily="34" charset="0"/>
              </a:rPr>
              <a:t>edebİyat</a:t>
            </a: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 fakültesi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PSİKOLOJİ BÖLÜMÜ (% 30 İNGİLİZCE)</a:t>
            </a:r>
            <a:b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292600"/>
          <a:ext cx="8128000" cy="518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587" name="Metin kutusu 9"/>
          <p:cNvSpPr txBox="1">
            <a:spLocks noChangeArrowheads="1"/>
          </p:cNvSpPr>
          <p:nvPr/>
        </p:nvSpPr>
        <p:spPr bwMode="auto">
          <a:xfrm>
            <a:off x="1735138" y="207327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24588" name="Metin kutusu 1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24589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6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EDEBİYAT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PSİKOLOJİ BÖLÜMÜ</a:t>
            </a:r>
            <a:endParaRPr lang="tr-T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485136"/>
              </p:ext>
            </p:extLst>
          </p:nvPr>
        </p:nvGraphicFramePr>
        <p:xfrm>
          <a:off x="1141413" y="2776538"/>
          <a:ext cx="9906000" cy="22240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630" name="Metin kutusu 4"/>
          <p:cNvSpPr txBox="1">
            <a:spLocks noChangeArrowheads="1"/>
          </p:cNvSpPr>
          <p:nvPr/>
        </p:nvSpPr>
        <p:spPr bwMode="auto">
          <a:xfrm>
            <a:off x="1749425" y="5076825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 İlgili Yılın Kataloğuna Tabi Olurlar</a:t>
            </a:r>
            <a:r>
              <a:rPr lang="tr-TR" altLang="tr-TR"/>
              <a:t>!</a:t>
            </a:r>
          </a:p>
        </p:txBody>
      </p:sp>
      <p:sp>
        <p:nvSpPr>
          <p:cNvPr id="25631" name="Metin kutusu 6"/>
          <p:cNvSpPr txBox="1">
            <a:spLocks noChangeArrowheads="1"/>
          </p:cNvSpPr>
          <p:nvPr/>
        </p:nvSpPr>
        <p:spPr bwMode="auto">
          <a:xfrm>
            <a:off x="1966913" y="1682750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KATALOĞUNA TABİ ÖĞRENCİLER.</a:t>
            </a:r>
          </a:p>
        </p:txBody>
      </p:sp>
      <p:sp>
        <p:nvSpPr>
          <p:cNvPr id="25632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25633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EDEBİYAT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PSİKOLOJİ BÖLÜMÜ (% 30 İNGİLİZCE)</a:t>
            </a:r>
            <a:b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118805"/>
              </p:ext>
            </p:extLst>
          </p:nvPr>
        </p:nvGraphicFramePr>
        <p:xfrm>
          <a:off x="1263055" y="2462216"/>
          <a:ext cx="9784358" cy="29456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61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3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SENG 243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144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SENG 244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SENG 243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4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r>
                        <a:rPr lang="tr-TR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300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350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343786259"/>
                  </a:ext>
                </a:extLst>
              </a:tr>
              <a:tr h="18534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r>
                        <a:rPr lang="tr-TR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400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341">
                <a:tc vMerge="1">
                  <a:txBody>
                    <a:bodyPr/>
                    <a:lstStyle/>
                    <a:p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SENG 450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528409266"/>
                  </a:ext>
                </a:extLst>
              </a:tr>
            </a:tbl>
          </a:graphicData>
        </a:graphic>
      </p:graphicFrame>
      <p:sp>
        <p:nvSpPr>
          <p:cNvPr id="26653" name="Metin kutusu 4"/>
          <p:cNvSpPr txBox="1">
            <a:spLocks noChangeArrowheads="1"/>
          </p:cNvSpPr>
          <p:nvPr/>
        </p:nvSpPr>
        <p:spPr bwMode="auto">
          <a:xfrm>
            <a:off x="1571625" y="5586674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</a:t>
            </a:r>
            <a:r>
              <a:rPr lang="tr-TR" altLang="tr-TR" dirty="0"/>
              <a:t>!</a:t>
            </a:r>
          </a:p>
        </p:txBody>
      </p:sp>
      <p:sp>
        <p:nvSpPr>
          <p:cNvPr id="26654" name="Metin kutusu 6"/>
          <p:cNvSpPr txBox="1">
            <a:spLocks noChangeArrowheads="1"/>
          </p:cNvSpPr>
          <p:nvPr/>
        </p:nvSpPr>
        <p:spPr bwMode="auto">
          <a:xfrm>
            <a:off x="1966913" y="1682750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KATALOĞUNA TABİ ÖĞRENCİLER.</a:t>
            </a:r>
          </a:p>
        </p:txBody>
      </p:sp>
      <p:sp>
        <p:nvSpPr>
          <p:cNvPr id="26655" name="Metin kutusu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26656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4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edebiyat fakültesi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TÜRK DİLİ VE EDEBİYATI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292600"/>
          <a:ext cx="8128000" cy="518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659" name="Metin kutusu 9"/>
          <p:cNvSpPr txBox="1">
            <a:spLocks noChangeArrowheads="1"/>
          </p:cNvSpPr>
          <p:nvPr/>
        </p:nvSpPr>
        <p:spPr bwMode="auto">
          <a:xfrm>
            <a:off x="1735138" y="207327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 dirty="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27660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27661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EDEBİYAT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TÜRK DİLİ VE EDEBİYATI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054036"/>
              </p:ext>
            </p:extLst>
          </p:nvPr>
        </p:nvGraphicFramePr>
        <p:xfrm>
          <a:off x="1141413" y="2463800"/>
          <a:ext cx="9906000" cy="2967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311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312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411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412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09" name="Metin kutusu 4"/>
          <p:cNvSpPr txBox="1">
            <a:spLocks noChangeArrowheads="1"/>
          </p:cNvSpPr>
          <p:nvPr/>
        </p:nvSpPr>
        <p:spPr bwMode="auto">
          <a:xfrm>
            <a:off x="1757363" y="5934075"/>
            <a:ext cx="8674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</a:t>
            </a:r>
            <a:r>
              <a:rPr lang="tr-TR" altLang="tr-TR" dirty="0"/>
              <a:t>!</a:t>
            </a:r>
          </a:p>
        </p:txBody>
      </p:sp>
      <p:sp>
        <p:nvSpPr>
          <p:cNvPr id="28710" name="Metin kutusu 6"/>
          <p:cNvSpPr txBox="1">
            <a:spLocks noChangeArrowheads="1"/>
          </p:cNvSpPr>
          <p:nvPr/>
        </p:nvSpPr>
        <p:spPr bwMode="auto">
          <a:xfrm>
            <a:off x="2152650" y="18891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ÖNCESİ KATALOĞUNA TABİ ÖĞRENCİLER.</a:t>
            </a:r>
          </a:p>
        </p:txBody>
      </p:sp>
      <p:sp>
        <p:nvSpPr>
          <p:cNvPr id="28711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28712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EDEBİYAT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TÜRK DİLİ VE EDEBİYATI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585035"/>
              </p:ext>
            </p:extLst>
          </p:nvPr>
        </p:nvGraphicFramePr>
        <p:xfrm>
          <a:off x="1128199" y="2477295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2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3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719" name="Metin kutusu 4"/>
          <p:cNvSpPr txBox="1">
            <a:spLocks noChangeArrowheads="1"/>
          </p:cNvSpPr>
          <p:nvPr/>
        </p:nvSpPr>
        <p:spPr bwMode="auto">
          <a:xfrm>
            <a:off x="1814513" y="4959350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</a:t>
            </a:r>
            <a:r>
              <a:rPr lang="tr-TR" altLang="tr-TR"/>
              <a:t>!</a:t>
            </a:r>
          </a:p>
        </p:txBody>
      </p:sp>
      <p:sp>
        <p:nvSpPr>
          <p:cNvPr id="29720" name="Metin kutusu 6"/>
          <p:cNvSpPr txBox="1">
            <a:spLocks noChangeArrowheads="1"/>
          </p:cNvSpPr>
          <p:nvPr/>
        </p:nvSpPr>
        <p:spPr bwMode="auto">
          <a:xfrm>
            <a:off x="2152650" y="1941513"/>
            <a:ext cx="7883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ve SONRASI KATALOĞUNA TABİ ÖĞRENCİLER.</a:t>
            </a:r>
          </a:p>
        </p:txBody>
      </p:sp>
      <p:sp>
        <p:nvSpPr>
          <p:cNvPr id="29721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29722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94162"/>
              </p:ext>
            </p:extLst>
          </p:nvPr>
        </p:nvGraphicFramePr>
        <p:xfrm>
          <a:off x="1128199" y="3960019"/>
          <a:ext cx="9906001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25236">
                  <a:extLst>
                    <a:ext uri="{9D8B030D-6E8A-4147-A177-3AD203B41FA5}">
                      <a16:colId xmlns:a16="http://schemas.microsoft.com/office/drawing/2014/main" val="1238552778"/>
                    </a:ext>
                  </a:extLst>
                </a:gridCol>
                <a:gridCol w="3074894">
                  <a:extLst>
                    <a:ext uri="{9D8B030D-6E8A-4147-A177-3AD203B41FA5}">
                      <a16:colId xmlns:a16="http://schemas.microsoft.com/office/drawing/2014/main" val="3867476078"/>
                    </a:ext>
                  </a:extLst>
                </a:gridCol>
                <a:gridCol w="1515036">
                  <a:extLst>
                    <a:ext uri="{9D8B030D-6E8A-4147-A177-3AD203B41FA5}">
                      <a16:colId xmlns:a16="http://schemas.microsoft.com/office/drawing/2014/main" val="2454695770"/>
                    </a:ext>
                  </a:extLst>
                </a:gridCol>
                <a:gridCol w="2490835">
                  <a:extLst>
                    <a:ext uri="{9D8B030D-6E8A-4147-A177-3AD203B41FA5}">
                      <a16:colId xmlns:a16="http://schemas.microsoft.com/office/drawing/2014/main" val="686099610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226976685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367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3543386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dirty="0">
                <a:latin typeface="Arial Black" panose="020B0A04020102020204" pitchFamily="34" charset="0"/>
                <a:cs typeface="Arial" panose="020B0604020202020204" pitchFamily="34" charset="0"/>
              </a:rPr>
              <a:t>FEN EDEBİYAT FAKÜLTESİ</a:t>
            </a:r>
            <a:br>
              <a:rPr lang="tr-TR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MOLEKÜLER BİYOLOJİ VE GENETİK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658097"/>
              </p:ext>
            </p:extLst>
          </p:nvPr>
        </p:nvGraphicFramePr>
        <p:xfrm>
          <a:off x="1141412" y="2384989"/>
          <a:ext cx="9906001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43" name="Metin kutusu 4"/>
          <p:cNvSpPr txBox="1">
            <a:spLocks noChangeArrowheads="1"/>
          </p:cNvSpPr>
          <p:nvPr/>
        </p:nvSpPr>
        <p:spPr bwMode="auto">
          <a:xfrm>
            <a:off x="1814513" y="4959350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</a:t>
            </a:r>
            <a:r>
              <a:rPr lang="tr-TR" altLang="tr-TR" dirty="0"/>
              <a:t>!</a:t>
            </a:r>
          </a:p>
        </p:txBody>
      </p:sp>
      <p:sp>
        <p:nvSpPr>
          <p:cNvPr id="30744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0745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hlinkClick r:id="rId3" action="ppaction://hlinksldjump"/>
              </a:rPr>
              <a:t>Fakülteye  Git</a:t>
            </a:r>
            <a:endParaRPr lang="tr-TR" alt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69464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dirty="0">
                <a:latin typeface="Arial Black" panose="020B0A04020102020204" pitchFamily="34" charset="0"/>
                <a:cs typeface="Arial" panose="020B0604020202020204" pitchFamily="34" charset="0"/>
              </a:rPr>
              <a:t>FEN EDEBİYAT FAKÜLTESİ</a:t>
            </a:r>
            <a:br>
              <a:rPr lang="tr-TR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MOLEKÜLER BİYOLOJİ VE GENETİK BÖLÜMÜ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(İngilizce)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578706"/>
              </p:ext>
            </p:extLst>
          </p:nvPr>
        </p:nvGraphicFramePr>
        <p:xfrm>
          <a:off x="1141412" y="2384989"/>
          <a:ext cx="9906001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 103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 104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ENGE 103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BENG 203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ENGE 104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BENG 204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BENG 203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43" name="Metin kutusu 4"/>
          <p:cNvSpPr txBox="1">
            <a:spLocks noChangeArrowheads="1"/>
          </p:cNvSpPr>
          <p:nvPr/>
        </p:nvSpPr>
        <p:spPr bwMode="auto">
          <a:xfrm>
            <a:off x="1827670" y="4459288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</a:t>
            </a:r>
            <a:r>
              <a:rPr lang="tr-TR" altLang="tr-TR" dirty="0"/>
              <a:t>!</a:t>
            </a:r>
          </a:p>
        </p:txBody>
      </p:sp>
      <p:sp>
        <p:nvSpPr>
          <p:cNvPr id="30744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0745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hlinkClick r:id="rId3" action="ppaction://hlinksldjump"/>
              </a:rPr>
              <a:t>Fakülteye  Git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536493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edebiyat fakültesi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SOSYOLOJİ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292600"/>
          <a:ext cx="8128000" cy="518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755" name="Metin kutusu 9"/>
          <p:cNvSpPr txBox="1">
            <a:spLocks noChangeArrowheads="1"/>
          </p:cNvSpPr>
          <p:nvPr/>
        </p:nvSpPr>
        <p:spPr bwMode="auto">
          <a:xfrm>
            <a:off x="1735138" y="207327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LÜTFEN ÖĞRENCİNİZİN </a:t>
            </a:r>
            <a:r>
              <a:rPr lang="tr-TR" altLang="tr-TR" sz="3200" dirty="0">
                <a:latin typeface="Arial" charset="0"/>
                <a:cs typeface="Arial" charset="0"/>
              </a:rPr>
              <a:t>DAHİL OLDUĞU KATALOG YILINI SEÇİNİZ</a:t>
            </a:r>
          </a:p>
        </p:txBody>
      </p:sp>
      <p:sp>
        <p:nvSpPr>
          <p:cNvPr id="31756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1757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EDEBİYAT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SOSYOLOJİ BÖLÜMÜ (İNGİLİZCE)</a:t>
            </a:r>
            <a:b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6"/>
          <p:cNvSpPr txBox="1">
            <a:spLocks noChangeArrowheads="1"/>
          </p:cNvSpPr>
          <p:nvPr/>
        </p:nvSpPr>
        <p:spPr bwMode="auto">
          <a:xfrm>
            <a:off x="2027236" y="1752705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2017 YILI ve SONRASI KATALOĞUNA TABİ ÖĞRENCİLER.</a:t>
            </a:r>
          </a:p>
        </p:txBody>
      </p:sp>
      <p:sp>
        <p:nvSpPr>
          <p:cNvPr id="7" name="Metin kutusu 4"/>
          <p:cNvSpPr txBox="1">
            <a:spLocks noChangeArrowheads="1"/>
          </p:cNvSpPr>
          <p:nvPr/>
        </p:nvSpPr>
        <p:spPr bwMode="auto">
          <a:xfrm>
            <a:off x="1678193" y="5108370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</a:t>
            </a:r>
            <a:r>
              <a:rPr lang="tr-TR" altLang="tr-TR" dirty="0"/>
              <a:t>!</a:t>
            </a:r>
          </a:p>
        </p:txBody>
      </p:sp>
      <p:sp>
        <p:nvSpPr>
          <p:cNvPr id="8" name="Metin kutusu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4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70DECEC6-C2CB-4E10-9A14-E7087DC1F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553436"/>
              </p:ext>
            </p:extLst>
          </p:nvPr>
        </p:nvGraphicFramePr>
        <p:xfrm>
          <a:off x="1015999" y="2731884"/>
          <a:ext cx="9906001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834869728"/>
                    </a:ext>
                  </a:extLst>
                </a:gridCol>
                <a:gridCol w="2399839">
                  <a:extLst>
                    <a:ext uri="{9D8B030D-6E8A-4147-A177-3AD203B41FA5}">
                      <a16:colId xmlns:a16="http://schemas.microsoft.com/office/drawing/2014/main" val="796540485"/>
                    </a:ext>
                  </a:extLst>
                </a:gridCol>
                <a:gridCol w="1474838">
                  <a:extLst>
                    <a:ext uri="{9D8B030D-6E8A-4147-A177-3AD203B41FA5}">
                      <a16:colId xmlns:a16="http://schemas.microsoft.com/office/drawing/2014/main" val="2979048511"/>
                    </a:ext>
                  </a:extLst>
                </a:gridCol>
                <a:gridCol w="2729324">
                  <a:extLst>
                    <a:ext uri="{9D8B030D-6E8A-4147-A177-3AD203B41FA5}">
                      <a16:colId xmlns:a16="http://schemas.microsoft.com/office/drawing/2014/main" val="1478834257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 103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3419554111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 104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ENGE 103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2846382577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SENG 203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ENGE 104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2861032115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SENG 204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SENG 203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2052133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76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DİŞ HEKİMLİĞİ FAKÜLTESİ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292600"/>
          <a:ext cx="8128000" cy="518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>
                          <a:hlinkClick r:id="rId3" action="ppaction://hlinksldjump"/>
                        </a:rPr>
                        <a:t>2015 ÖNCESİ</a:t>
                      </a:r>
                      <a:endParaRPr lang="tr-TR" sz="2800" dirty="0"/>
                    </a:p>
                  </a:txBody>
                  <a:tcPr marT="45664" marB="4566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>
                          <a:hlinkClick r:id="rId4" action="ppaction://hlinksldjump"/>
                        </a:rPr>
                        <a:t>2015 ve SONRASI</a:t>
                      </a:r>
                      <a:endParaRPr lang="tr-TR" sz="2800" dirty="0"/>
                    </a:p>
                  </a:txBody>
                  <a:tcPr marT="45664" marB="4566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9" name="Metin kutusu 9"/>
          <p:cNvSpPr txBox="1">
            <a:spLocks noChangeArrowheads="1"/>
          </p:cNvSpPr>
          <p:nvPr/>
        </p:nvSpPr>
        <p:spPr bwMode="auto">
          <a:xfrm>
            <a:off x="1735138" y="207327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 dirty="0">
                <a:latin typeface="Arial" charset="0"/>
                <a:cs typeface="Arial" charset="0"/>
              </a:rPr>
              <a:t>LÜTFEN ÖĞRENCİNİZ DAHİL OLDUĞU KATALOG YILINI SEÇİNİZ</a:t>
            </a:r>
          </a:p>
        </p:txBody>
      </p:sp>
      <p:sp>
        <p:nvSpPr>
          <p:cNvPr id="7180" name="Metin kutusu 1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FEN EDEBİYAT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SOSYOLOJİ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983371"/>
              </p:ext>
            </p:extLst>
          </p:nvPr>
        </p:nvGraphicFramePr>
        <p:xfrm>
          <a:off x="1141413" y="2392363"/>
          <a:ext cx="9906000" cy="2967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805" name="Metin kutusu 4"/>
          <p:cNvSpPr txBox="1">
            <a:spLocks noChangeArrowheads="1"/>
          </p:cNvSpPr>
          <p:nvPr/>
        </p:nvSpPr>
        <p:spPr bwMode="auto">
          <a:xfrm>
            <a:off x="1757362" y="5684095"/>
            <a:ext cx="8674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Kataloğuna Tabi Olurlar</a:t>
            </a:r>
            <a:r>
              <a:rPr lang="tr-TR" altLang="tr-TR" dirty="0"/>
              <a:t>!</a:t>
            </a:r>
          </a:p>
        </p:txBody>
      </p:sp>
      <p:sp>
        <p:nvSpPr>
          <p:cNvPr id="32806" name="Metin kutusu 6"/>
          <p:cNvSpPr txBox="1">
            <a:spLocks noChangeArrowheads="1"/>
          </p:cNvSpPr>
          <p:nvPr/>
        </p:nvSpPr>
        <p:spPr bwMode="auto">
          <a:xfrm>
            <a:off x="2152650" y="18891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KATALOĞUNA TABİ ÖĞRENCİLER.</a:t>
            </a:r>
          </a:p>
        </p:txBody>
      </p:sp>
      <p:sp>
        <p:nvSpPr>
          <p:cNvPr id="3280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2808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dirty="0">
                <a:latin typeface="Arial Black" panose="020B0A04020102020204" pitchFamily="34" charset="0"/>
                <a:cs typeface="Arial" panose="020B0604020202020204" pitchFamily="34" charset="0"/>
              </a:rPr>
              <a:t>FEN EDEBİYAT FAKÜLTESİ</a:t>
            </a:r>
            <a:br>
              <a:rPr lang="tr-TR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SOSYOLOJİ BÖLÜMÜ</a:t>
            </a:r>
          </a:p>
        </p:txBody>
      </p:sp>
      <p:sp>
        <p:nvSpPr>
          <p:cNvPr id="33815" name="Metin kutusu 4"/>
          <p:cNvSpPr txBox="1">
            <a:spLocks noChangeArrowheads="1"/>
          </p:cNvSpPr>
          <p:nvPr/>
        </p:nvSpPr>
        <p:spPr bwMode="auto">
          <a:xfrm>
            <a:off x="1814513" y="4959350"/>
            <a:ext cx="8674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</a:t>
            </a:r>
            <a:r>
              <a:rPr lang="tr-TR" altLang="tr-TR"/>
              <a:t>!</a:t>
            </a:r>
          </a:p>
        </p:txBody>
      </p:sp>
      <p:sp>
        <p:nvSpPr>
          <p:cNvPr id="33816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3817" name="Metin kutusu 6"/>
          <p:cNvSpPr txBox="1">
            <a:spLocks noChangeArrowheads="1"/>
          </p:cNvSpPr>
          <p:nvPr/>
        </p:nvSpPr>
        <p:spPr bwMode="auto">
          <a:xfrm>
            <a:off x="2152650" y="18891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KATALOĞUNA TABİ ÖĞRENCİLER.</a:t>
            </a:r>
          </a:p>
        </p:txBody>
      </p:sp>
      <p:sp>
        <p:nvSpPr>
          <p:cNvPr id="33818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9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457035"/>
              </p:ext>
            </p:extLst>
          </p:nvPr>
        </p:nvGraphicFramePr>
        <p:xfrm>
          <a:off x="1128199" y="2477295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2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3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53504"/>
              </p:ext>
            </p:extLst>
          </p:nvPr>
        </p:nvGraphicFramePr>
        <p:xfrm>
          <a:off x="1128199" y="3960019"/>
          <a:ext cx="9906001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25236">
                  <a:extLst>
                    <a:ext uri="{9D8B030D-6E8A-4147-A177-3AD203B41FA5}">
                      <a16:colId xmlns:a16="http://schemas.microsoft.com/office/drawing/2014/main" val="1238552778"/>
                    </a:ext>
                  </a:extLst>
                </a:gridCol>
                <a:gridCol w="3074894">
                  <a:extLst>
                    <a:ext uri="{9D8B030D-6E8A-4147-A177-3AD203B41FA5}">
                      <a16:colId xmlns:a16="http://schemas.microsoft.com/office/drawing/2014/main" val="3867476078"/>
                    </a:ext>
                  </a:extLst>
                </a:gridCol>
                <a:gridCol w="1515036">
                  <a:extLst>
                    <a:ext uri="{9D8B030D-6E8A-4147-A177-3AD203B41FA5}">
                      <a16:colId xmlns:a16="http://schemas.microsoft.com/office/drawing/2014/main" val="2454695770"/>
                    </a:ext>
                  </a:extLst>
                </a:gridCol>
                <a:gridCol w="2490835">
                  <a:extLst>
                    <a:ext uri="{9D8B030D-6E8A-4147-A177-3AD203B41FA5}">
                      <a16:colId xmlns:a16="http://schemas.microsoft.com/office/drawing/2014/main" val="686099610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SEÇMELİ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226976685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SEÇMELİ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3543386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Ticari bilimler FAKÜLTESİ</a:t>
            </a:r>
          </a:p>
        </p:txBody>
      </p:sp>
      <p:sp>
        <p:nvSpPr>
          <p:cNvPr id="34819" name="Metin kutusu 9"/>
          <p:cNvSpPr txBox="1">
            <a:spLocks noChangeArrowheads="1"/>
          </p:cNvSpPr>
          <p:nvPr/>
        </p:nvSpPr>
        <p:spPr bwMode="auto">
          <a:xfrm>
            <a:off x="1735138" y="214312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LÜTFEN ÖĞRENCİNİZİN BÖLÜMÜNÜ SEÇİNİZ</a:t>
            </a:r>
          </a:p>
        </p:txBody>
      </p:sp>
      <p:sp>
        <p:nvSpPr>
          <p:cNvPr id="34820" name="Metin kutusu 1"/>
          <p:cNvSpPr txBox="1">
            <a:spLocks noChangeArrowheads="1"/>
          </p:cNvSpPr>
          <p:nvPr/>
        </p:nvSpPr>
        <p:spPr bwMode="auto">
          <a:xfrm>
            <a:off x="2100263" y="4625975"/>
            <a:ext cx="8243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</p:txBody>
      </p:sp>
      <p:sp>
        <p:nvSpPr>
          <p:cNvPr id="34821" name="Metin kutusu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/>
        </p:nvGraphicFramePr>
        <p:xfrm>
          <a:off x="1882775" y="3700463"/>
          <a:ext cx="8423276" cy="13636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1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3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ULUSLARARASI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 TİCARET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(% 30 İNGİLİZCE)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11" marB="45711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EĞİTİM DİLİ TÜRKÇE OLAN DİĞER TÜM BÖLÜMLER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11" marB="45711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TİCARİ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ULUSLARARASI TİCARET (% 30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iNGİLİZCE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292600"/>
          <a:ext cx="8128000" cy="518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851" name="Metin kutusu 9"/>
          <p:cNvSpPr txBox="1">
            <a:spLocks noChangeArrowheads="1"/>
          </p:cNvSpPr>
          <p:nvPr/>
        </p:nvSpPr>
        <p:spPr bwMode="auto">
          <a:xfrm>
            <a:off x="1735138" y="207327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35852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5853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TİCARİ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EĞİTİM DİLİ TÜRKÇE OLAN DİĞER BÜTÜN BÖLÜMLER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292600"/>
          <a:ext cx="8128000" cy="518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875" name="Metin kutusu 9"/>
          <p:cNvSpPr txBox="1">
            <a:spLocks noChangeArrowheads="1"/>
          </p:cNvSpPr>
          <p:nvPr/>
        </p:nvSpPr>
        <p:spPr bwMode="auto">
          <a:xfrm>
            <a:off x="1735138" y="207327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36876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6877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TİCARİ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ULUSLARARASI TİCARET (% 30 İNGİLİZCE)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674142"/>
              </p:ext>
            </p:extLst>
          </p:nvPr>
        </p:nvGraphicFramePr>
        <p:xfrm>
          <a:off x="1141413" y="2776538"/>
          <a:ext cx="9906000" cy="222534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944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368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918" name="Metin kutusu 4"/>
          <p:cNvSpPr txBox="1">
            <a:spLocks noChangeArrowheads="1"/>
          </p:cNvSpPr>
          <p:nvPr/>
        </p:nvSpPr>
        <p:spPr bwMode="auto">
          <a:xfrm>
            <a:off x="1757363" y="5934075"/>
            <a:ext cx="8674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</a:t>
            </a:r>
            <a:r>
              <a:rPr lang="tr-TR" altLang="tr-TR"/>
              <a:t>!</a:t>
            </a:r>
          </a:p>
        </p:txBody>
      </p:sp>
      <p:sp>
        <p:nvSpPr>
          <p:cNvPr id="37919" name="Metin kutusu 6"/>
          <p:cNvSpPr txBox="1">
            <a:spLocks noChangeArrowheads="1"/>
          </p:cNvSpPr>
          <p:nvPr/>
        </p:nvSpPr>
        <p:spPr bwMode="auto">
          <a:xfrm>
            <a:off x="2152650" y="18891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KATALOĞUNA TABİ ÖĞRENCİLER.</a:t>
            </a:r>
          </a:p>
        </p:txBody>
      </p:sp>
      <p:sp>
        <p:nvSpPr>
          <p:cNvPr id="37920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7921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270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TİCARİ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ULUSLARARASI TİCARET (% 30 İNGİLİZCE)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816246"/>
              </p:ext>
            </p:extLst>
          </p:nvPr>
        </p:nvGraphicFramePr>
        <p:xfrm>
          <a:off x="1141413" y="2992120"/>
          <a:ext cx="9906000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56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1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8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 243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 244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935" name="Metin kutusu 4"/>
          <p:cNvSpPr txBox="1">
            <a:spLocks noChangeArrowheads="1"/>
          </p:cNvSpPr>
          <p:nvPr/>
        </p:nvSpPr>
        <p:spPr bwMode="auto">
          <a:xfrm>
            <a:off x="1757363" y="5934075"/>
            <a:ext cx="8674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</a:t>
            </a:r>
            <a:r>
              <a:rPr lang="tr-TR" altLang="tr-TR"/>
              <a:t>!</a:t>
            </a:r>
          </a:p>
        </p:txBody>
      </p:sp>
      <p:sp>
        <p:nvSpPr>
          <p:cNvPr id="38936" name="Metin kutusu 6"/>
          <p:cNvSpPr txBox="1">
            <a:spLocks noChangeArrowheads="1"/>
          </p:cNvSpPr>
          <p:nvPr/>
        </p:nvSpPr>
        <p:spPr bwMode="auto">
          <a:xfrm>
            <a:off x="2152650" y="2436813"/>
            <a:ext cx="7883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KATALOĞUNA TABİ ÖĞRENCİLER.</a:t>
            </a:r>
          </a:p>
        </p:txBody>
      </p:sp>
      <p:sp>
        <p:nvSpPr>
          <p:cNvPr id="3893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8938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528361"/>
              </p:ext>
            </p:extLst>
          </p:nvPr>
        </p:nvGraphicFramePr>
        <p:xfrm>
          <a:off x="1141413" y="4455796"/>
          <a:ext cx="9906000" cy="7421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56211">
                  <a:extLst>
                    <a:ext uri="{9D8B030D-6E8A-4147-A177-3AD203B41FA5}">
                      <a16:colId xmlns:a16="http://schemas.microsoft.com/office/drawing/2014/main" val="3414832508"/>
                    </a:ext>
                  </a:extLst>
                </a:gridCol>
                <a:gridCol w="2599764">
                  <a:extLst>
                    <a:ext uri="{9D8B030D-6E8A-4147-A177-3AD203B41FA5}">
                      <a16:colId xmlns:a16="http://schemas.microsoft.com/office/drawing/2014/main" val="3363642300"/>
                    </a:ext>
                  </a:extLst>
                </a:gridCol>
                <a:gridCol w="2541928">
                  <a:extLst>
                    <a:ext uri="{9D8B030D-6E8A-4147-A177-3AD203B41FA5}">
                      <a16:colId xmlns:a16="http://schemas.microsoft.com/office/drawing/2014/main" val="2861088793"/>
                    </a:ext>
                  </a:extLst>
                </a:gridCol>
                <a:gridCol w="2508097">
                  <a:extLst>
                    <a:ext uri="{9D8B030D-6E8A-4147-A177-3AD203B41FA5}">
                      <a16:colId xmlns:a16="http://schemas.microsoft.com/office/drawing/2014/main" val="2697297405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b="0" dirty="0"/>
                        <a:t>ENG 300 / ENG</a:t>
                      </a:r>
                      <a:r>
                        <a:rPr lang="tr-TR" b="0" baseline="0" dirty="0"/>
                        <a:t> 350</a:t>
                      </a:r>
                      <a:endParaRPr lang="en-US" b="0" dirty="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200" b="0" dirty="0"/>
                        <a:t>Öğrenci</a:t>
                      </a:r>
                      <a:r>
                        <a:rPr lang="tr-TR" sz="1200" b="0" baseline="0" dirty="0"/>
                        <a:t> 1 veya 2 dersi alabilir.</a:t>
                      </a:r>
                      <a:endParaRPr lang="en-US" sz="1200" b="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356362383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b="0" dirty="0"/>
                        <a:t>ENG 300 / ENG</a:t>
                      </a:r>
                      <a:r>
                        <a:rPr lang="tr-TR" b="0" baseline="0" dirty="0"/>
                        <a:t> 350</a:t>
                      </a:r>
                      <a:endParaRPr lang="en-US" b="0" dirty="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100" b="0" dirty="0"/>
                        <a:t>Öğrenci</a:t>
                      </a:r>
                      <a:r>
                        <a:rPr lang="tr-TR" sz="1100" b="0" baseline="0" dirty="0"/>
                        <a:t> 1 veya 2 dersi alabilir.</a:t>
                      </a:r>
                      <a:endParaRPr lang="en-US" sz="1100" b="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2955230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TİCARİ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EĞİTİM DİLİ TÜRKÇE OLAN BÜTÜN BÖLÜMLER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349678"/>
              </p:ext>
            </p:extLst>
          </p:nvPr>
        </p:nvGraphicFramePr>
        <p:xfrm>
          <a:off x="1141413" y="2463800"/>
          <a:ext cx="9906000" cy="259556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 v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342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ENG 384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SINIF*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18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467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317625" y="5264150"/>
            <a:ext cx="957897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UYARI! Yatay Geçişli Öğrenciler İntibak Yılı Esas Alınarak, İlgili Yılın Kataloğuna Tabi Olurlar!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Yalnız Turizm ve Otelcilik Bölümü Güz Dönemi Alacak!!!</a:t>
            </a:r>
          </a:p>
        </p:txBody>
      </p:sp>
      <p:sp>
        <p:nvSpPr>
          <p:cNvPr id="39971" name="Metin kutusu 6"/>
          <p:cNvSpPr txBox="1">
            <a:spLocks noChangeArrowheads="1"/>
          </p:cNvSpPr>
          <p:nvPr/>
        </p:nvSpPr>
        <p:spPr bwMode="auto">
          <a:xfrm>
            <a:off x="2152650" y="18891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KATALOĞUNA TABİ ÖĞRENCİLER.</a:t>
            </a:r>
          </a:p>
        </p:txBody>
      </p:sp>
      <p:sp>
        <p:nvSpPr>
          <p:cNvPr id="39972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39973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270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TİCARİ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EĞİTİM DİLİ TÜRKÇE OLAN DİĞER BÜTÜN BÖLÜMLER</a:t>
            </a:r>
          </a:p>
        </p:txBody>
      </p:sp>
      <p:sp>
        <p:nvSpPr>
          <p:cNvPr id="40983" name="Metin kutusu 4"/>
          <p:cNvSpPr txBox="1">
            <a:spLocks noChangeArrowheads="1"/>
          </p:cNvSpPr>
          <p:nvPr/>
        </p:nvSpPr>
        <p:spPr bwMode="auto">
          <a:xfrm>
            <a:off x="1757363" y="5934075"/>
            <a:ext cx="8674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</a:t>
            </a:r>
            <a:r>
              <a:rPr lang="tr-TR" altLang="tr-TR"/>
              <a:t>!</a:t>
            </a:r>
          </a:p>
        </p:txBody>
      </p:sp>
      <p:sp>
        <p:nvSpPr>
          <p:cNvPr id="40984" name="Metin kutusu 6"/>
          <p:cNvSpPr txBox="1">
            <a:spLocks noChangeArrowheads="1"/>
          </p:cNvSpPr>
          <p:nvPr/>
        </p:nvSpPr>
        <p:spPr bwMode="auto">
          <a:xfrm>
            <a:off x="2152650" y="2436813"/>
            <a:ext cx="7883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KATALOĞUNA TABİ ÖĞRENCİLER.</a:t>
            </a:r>
          </a:p>
        </p:txBody>
      </p:sp>
      <p:sp>
        <p:nvSpPr>
          <p:cNvPr id="40985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40986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9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470721"/>
              </p:ext>
            </p:extLst>
          </p:nvPr>
        </p:nvGraphicFramePr>
        <p:xfrm>
          <a:off x="1128199" y="2477295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2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3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/>
                        <a:t>GÜZ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725816"/>
              </p:ext>
            </p:extLst>
          </p:nvPr>
        </p:nvGraphicFramePr>
        <p:xfrm>
          <a:off x="1128199" y="3960019"/>
          <a:ext cx="9906001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25236">
                  <a:extLst>
                    <a:ext uri="{9D8B030D-6E8A-4147-A177-3AD203B41FA5}">
                      <a16:colId xmlns:a16="http://schemas.microsoft.com/office/drawing/2014/main" val="1238552778"/>
                    </a:ext>
                  </a:extLst>
                </a:gridCol>
                <a:gridCol w="3074894">
                  <a:extLst>
                    <a:ext uri="{9D8B030D-6E8A-4147-A177-3AD203B41FA5}">
                      <a16:colId xmlns:a16="http://schemas.microsoft.com/office/drawing/2014/main" val="3867476078"/>
                    </a:ext>
                  </a:extLst>
                </a:gridCol>
                <a:gridCol w="1515036">
                  <a:extLst>
                    <a:ext uri="{9D8B030D-6E8A-4147-A177-3AD203B41FA5}">
                      <a16:colId xmlns:a16="http://schemas.microsoft.com/office/drawing/2014/main" val="2454695770"/>
                    </a:ext>
                  </a:extLst>
                </a:gridCol>
                <a:gridCol w="2490835">
                  <a:extLst>
                    <a:ext uri="{9D8B030D-6E8A-4147-A177-3AD203B41FA5}">
                      <a16:colId xmlns:a16="http://schemas.microsoft.com/office/drawing/2014/main" val="686099610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226976685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367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3543386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HUKUK FAKÜLTESİ</a:t>
            </a:r>
            <a:endParaRPr lang="tr-TR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292600"/>
          <a:ext cx="8128000" cy="518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64" marB="45664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995" name="Metin kutusu 9"/>
          <p:cNvSpPr txBox="1">
            <a:spLocks noChangeArrowheads="1"/>
          </p:cNvSpPr>
          <p:nvPr/>
        </p:nvSpPr>
        <p:spPr bwMode="auto">
          <a:xfrm>
            <a:off x="1735138" y="2073275"/>
            <a:ext cx="8718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 dirty="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41996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DİŞ HEKİMLİĞİ FAKÜLTESİ</a:t>
            </a:r>
          </a:p>
        </p:txBody>
      </p:sp>
      <p:sp>
        <p:nvSpPr>
          <p:cNvPr id="8195" name="Metin kutusu 4"/>
          <p:cNvSpPr txBox="1">
            <a:spLocks noChangeArrowheads="1"/>
          </p:cNvSpPr>
          <p:nvPr/>
        </p:nvSpPr>
        <p:spPr bwMode="auto">
          <a:xfrm>
            <a:off x="2171700" y="2316163"/>
            <a:ext cx="7947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</a:rPr>
              <a:t>2015 YILI ÖNCESİ KATALOĞUNA TABİ ÖĞRENCİNİZİN SINIFINI  SEÇİNİZ</a:t>
            </a:r>
          </a:p>
        </p:txBody>
      </p:sp>
      <p:graphicFrame>
        <p:nvGraphicFramePr>
          <p:cNvPr id="12" name="Tablo 11"/>
          <p:cNvGraphicFramePr>
            <a:graphicFrameLocks noGrp="1"/>
          </p:cNvGraphicFramePr>
          <p:nvPr/>
        </p:nvGraphicFramePr>
        <p:xfrm>
          <a:off x="2081530" y="4035890"/>
          <a:ext cx="8127999" cy="3708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1. SINIF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2. SINIF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3. SINIF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97" name="Metin kutusu 1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8198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hlinkClick r:id="rId6" action="ppaction://hlinksldjump"/>
              </a:rPr>
              <a:t>Fakülteye  Git</a:t>
            </a:r>
            <a:endParaRPr lang="tr-TR" alt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HUKUK FAKÜLTESİ</a:t>
            </a:r>
            <a:endParaRPr lang="tr-TR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558513"/>
              </p:ext>
            </p:extLst>
          </p:nvPr>
        </p:nvGraphicFramePr>
        <p:xfrm>
          <a:off x="1141413" y="2463800"/>
          <a:ext cx="9906000" cy="22240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 305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 306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038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Olurlar!</a:t>
            </a:r>
          </a:p>
        </p:txBody>
      </p:sp>
      <p:sp>
        <p:nvSpPr>
          <p:cNvPr id="43039" name="Metin kutusu 6"/>
          <p:cNvSpPr txBox="1">
            <a:spLocks noChangeArrowheads="1"/>
          </p:cNvSpPr>
          <p:nvPr/>
        </p:nvSpPr>
        <p:spPr bwMode="auto">
          <a:xfrm>
            <a:off x="2152650" y="18891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ÖNCESİ KATALOĞUNA TABİ ÖĞRENCİLER.</a:t>
            </a:r>
          </a:p>
        </p:txBody>
      </p:sp>
      <p:sp>
        <p:nvSpPr>
          <p:cNvPr id="43040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43041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328738" y="181769"/>
            <a:ext cx="9906000" cy="1270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HUKUK FAKÜLTESİ</a:t>
            </a:r>
            <a:endParaRPr lang="tr-TR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115581"/>
              </p:ext>
            </p:extLst>
          </p:nvPr>
        </p:nvGraphicFramePr>
        <p:xfrm>
          <a:off x="1114519" y="2514203"/>
          <a:ext cx="9906000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9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143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 243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144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 244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LENG 243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55" name="Metin kutusu 4"/>
          <p:cNvSpPr txBox="1">
            <a:spLocks noChangeArrowheads="1"/>
          </p:cNvSpPr>
          <p:nvPr/>
        </p:nvSpPr>
        <p:spPr bwMode="auto">
          <a:xfrm>
            <a:off x="1549400" y="5060950"/>
            <a:ext cx="8674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</a:t>
            </a:r>
            <a:r>
              <a:rPr lang="tr-TR" altLang="tr-TR"/>
              <a:t>!</a:t>
            </a:r>
          </a:p>
        </p:txBody>
      </p:sp>
      <p:sp>
        <p:nvSpPr>
          <p:cNvPr id="44056" name="Metin kutusu 6"/>
          <p:cNvSpPr txBox="1">
            <a:spLocks noChangeArrowheads="1"/>
          </p:cNvSpPr>
          <p:nvPr/>
        </p:nvSpPr>
        <p:spPr bwMode="auto">
          <a:xfrm>
            <a:off x="2339975" y="1999457"/>
            <a:ext cx="7883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KATALOĞUNA TABİ ÖĞRENCİLER.</a:t>
            </a:r>
          </a:p>
        </p:txBody>
      </p:sp>
      <p:sp>
        <p:nvSpPr>
          <p:cNvPr id="4405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44058" name="Metin kutusu 8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29657"/>
              </p:ext>
            </p:extLst>
          </p:nvPr>
        </p:nvGraphicFramePr>
        <p:xfrm>
          <a:off x="1114519" y="3982339"/>
          <a:ext cx="9906000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317148884"/>
                    </a:ext>
                  </a:extLst>
                </a:gridCol>
                <a:gridCol w="2773175">
                  <a:extLst>
                    <a:ext uri="{9D8B030D-6E8A-4147-A177-3AD203B41FA5}">
                      <a16:colId xmlns:a16="http://schemas.microsoft.com/office/drawing/2014/main" val="2897883089"/>
                    </a:ext>
                  </a:extLst>
                </a:gridCol>
                <a:gridCol w="3830825">
                  <a:extLst>
                    <a:ext uri="{9D8B030D-6E8A-4147-A177-3AD203B41FA5}">
                      <a16:colId xmlns:a16="http://schemas.microsoft.com/office/drawing/2014/main" val="263412779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 305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40853717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 306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3691094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Metin kutusu 4"/>
          <p:cNvSpPr txBox="1">
            <a:spLocks noChangeArrowheads="1"/>
          </p:cNvSpPr>
          <p:nvPr/>
        </p:nvSpPr>
        <p:spPr bwMode="auto">
          <a:xfrm>
            <a:off x="1757363" y="4956175"/>
            <a:ext cx="8674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</a:t>
            </a:r>
            <a:r>
              <a:rPr lang="tr-TR" altLang="tr-TR" dirty="0"/>
              <a:t>!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MÜHENDİSLİK FAKÜLTESİ</a:t>
            </a:r>
          </a:p>
        </p:txBody>
      </p:sp>
      <p:graphicFrame>
        <p:nvGraphicFramePr>
          <p:cNvPr id="9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792413" y="2566220"/>
          <a:ext cx="7089006" cy="14946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85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65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199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51"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200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199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651"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330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651"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430 / ENG 460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77" name="Metin kutusu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</a:p>
        </p:txBody>
      </p:sp>
      <p:sp>
        <p:nvSpPr>
          <p:cNvPr id="46083" name="Metin kutusu 9"/>
          <p:cNvSpPr txBox="1">
            <a:spLocks noChangeArrowheads="1"/>
          </p:cNvSpPr>
          <p:nvPr/>
        </p:nvSpPr>
        <p:spPr bwMode="auto">
          <a:xfrm>
            <a:off x="1666875" y="2436813"/>
            <a:ext cx="8718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800" dirty="0">
                <a:latin typeface="Arial" charset="0"/>
                <a:cs typeface="Arial" charset="0"/>
              </a:rPr>
              <a:t>LÜTFEN ÖĞRENCİNİZİN BÖLÜMÜNÜ SEÇİNİZ</a:t>
            </a:r>
          </a:p>
        </p:txBody>
      </p:sp>
      <p:sp>
        <p:nvSpPr>
          <p:cNvPr id="46084" name="Metin kutusu 1"/>
          <p:cNvSpPr txBox="1">
            <a:spLocks noChangeArrowheads="1"/>
          </p:cNvSpPr>
          <p:nvPr/>
        </p:nvSpPr>
        <p:spPr bwMode="auto">
          <a:xfrm>
            <a:off x="2100263" y="4625975"/>
            <a:ext cx="8243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293421"/>
              </p:ext>
            </p:extLst>
          </p:nvPr>
        </p:nvGraphicFramePr>
        <p:xfrm>
          <a:off x="1786227" y="3172836"/>
          <a:ext cx="8258176" cy="261733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2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8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MİMARLIK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 BÖLÜMÜ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(% 30 İNGİLİZCE)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GÖRSEL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 SANATLAR VE TASARIM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BÖLÜMÜ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6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İÇ MİMARLIK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 VE ÇEVRE TASARIMI BÖLÜMÜ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MODA VE TEKSTİL TASARIMI BÖLÜMÜ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6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ÇİZGİ FİLM VE ANİMASYON</a:t>
                      </a:r>
                      <a:r>
                        <a:rPr lang="tr-TR" sz="18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 BÖLÜMÜ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GASTRONOMİ VE MUTFAK SANATLARI BÖLÜMÜ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12" marB="45712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096" name="Metin kutusu 3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Metin kutusu 4"/>
          <p:cNvSpPr txBox="1">
            <a:spLocks noChangeArrowheads="1"/>
          </p:cNvSpPr>
          <p:nvPr/>
        </p:nvSpPr>
        <p:spPr bwMode="auto">
          <a:xfrm>
            <a:off x="1860550" y="2843213"/>
            <a:ext cx="8569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</a:rPr>
              <a:t>LÜTFEN ÖĞRENCİNİZİN TABİ OLDUĞU KATALOG YILINI SEÇİNİZ.</a:t>
            </a: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395376"/>
              </p:ext>
            </p:extLst>
          </p:nvPr>
        </p:nvGraphicFramePr>
        <p:xfrm>
          <a:off x="2081530" y="4035890"/>
          <a:ext cx="8127999" cy="3708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YILI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2016 VE SONRASI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108" name="Metin kutusu 1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47109" name="Dikdörtgen 3"/>
          <p:cNvSpPr>
            <a:spLocks noChangeArrowheads="1"/>
          </p:cNvSpPr>
          <p:nvPr/>
        </p:nvSpPr>
        <p:spPr bwMode="auto">
          <a:xfrm>
            <a:off x="1290638" y="450850"/>
            <a:ext cx="97091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600" dirty="0">
                <a:latin typeface="Arial Black" pitchFamily="34" charset="0"/>
                <a:cs typeface="Arial" charset="0"/>
              </a:rPr>
              <a:t>GÜZEL SANATLAR TASARIM VE MİMARLIK FAKÜLTESİ</a:t>
            </a:r>
            <a:br>
              <a:rPr lang="tr-TR" altLang="tr-TR" sz="3600" dirty="0">
                <a:latin typeface="Arial" charset="0"/>
                <a:cs typeface="Arial" charset="0"/>
              </a:rPr>
            </a:br>
            <a:r>
              <a:rPr lang="tr-TR" altLang="tr-TR" sz="2400" dirty="0">
                <a:latin typeface="Arial" charset="0"/>
                <a:cs typeface="Arial" charset="0"/>
              </a:rPr>
              <a:t>MİMARLIK BÖLÜMÜ (% 30 İNGİLİZCE)</a:t>
            </a:r>
            <a:endParaRPr lang="tr-TR" altLang="tr-TR" sz="2400" dirty="0"/>
          </a:p>
        </p:txBody>
      </p:sp>
      <p:sp>
        <p:nvSpPr>
          <p:cNvPr id="47110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6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GÖRSEL SANATLAR VE TASARIM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139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48140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48141" name="Dikdörtgen 6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MİMARLIK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49055"/>
              </p:ext>
            </p:extLst>
          </p:nvPr>
        </p:nvGraphicFramePr>
        <p:xfrm>
          <a:off x="1141413" y="3206750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75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Olurlar!</a:t>
            </a:r>
          </a:p>
        </p:txBody>
      </p:sp>
      <p:sp>
        <p:nvSpPr>
          <p:cNvPr id="49176" name="Metin kutusu 6"/>
          <p:cNvSpPr txBox="1">
            <a:spLocks noChangeArrowheads="1"/>
          </p:cNvSpPr>
          <p:nvPr/>
        </p:nvSpPr>
        <p:spPr bwMode="auto">
          <a:xfrm>
            <a:off x="2152650" y="2257425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" charset="0"/>
                <a:cs typeface="Arial" charset="0"/>
              </a:rPr>
              <a:t>2015 YILI ÖNCESİ KATALOĞUNA TABİ ÖĞRENCİLER.</a:t>
            </a:r>
          </a:p>
        </p:txBody>
      </p:sp>
      <p:sp>
        <p:nvSpPr>
          <p:cNvPr id="4917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49178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MİMARLIK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891659"/>
              </p:ext>
            </p:extLst>
          </p:nvPr>
        </p:nvGraphicFramePr>
        <p:xfrm>
          <a:off x="1141413" y="3206750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199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Olurlar!</a:t>
            </a:r>
          </a:p>
        </p:txBody>
      </p:sp>
      <p:sp>
        <p:nvSpPr>
          <p:cNvPr id="50200" name="Metin kutusu 6"/>
          <p:cNvSpPr txBox="1">
            <a:spLocks noChangeArrowheads="1"/>
          </p:cNvSpPr>
          <p:nvPr/>
        </p:nvSpPr>
        <p:spPr bwMode="auto">
          <a:xfrm>
            <a:off x="2152650" y="2257425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GİRİŞLİ ÖĞRENCİLER.</a:t>
            </a:r>
          </a:p>
        </p:txBody>
      </p:sp>
      <p:sp>
        <p:nvSpPr>
          <p:cNvPr id="50201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0202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MİMARLIK BÖLÜMÜ (% 30 İNGİLİZCE)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641847"/>
              </p:ext>
            </p:extLst>
          </p:nvPr>
        </p:nvGraphicFramePr>
        <p:xfrm>
          <a:off x="1154113" y="3414713"/>
          <a:ext cx="9906000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7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143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216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51217" name="Metin kutusu 6"/>
          <p:cNvSpPr txBox="1">
            <a:spLocks noChangeArrowheads="1"/>
          </p:cNvSpPr>
          <p:nvPr/>
        </p:nvSpPr>
        <p:spPr bwMode="auto">
          <a:xfrm>
            <a:off x="2152650" y="2257425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" charset="0"/>
                <a:cs typeface="Arial" charset="0"/>
              </a:rPr>
              <a:t>2016 VE SONRASI GİRİŞLİ ÖĞRENCİLER.</a:t>
            </a:r>
          </a:p>
        </p:txBody>
      </p:sp>
      <p:sp>
        <p:nvSpPr>
          <p:cNvPr id="51218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1219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36545"/>
              </p:ext>
            </p:extLst>
          </p:nvPr>
        </p:nvGraphicFramePr>
        <p:xfrm>
          <a:off x="1154113" y="4171951"/>
          <a:ext cx="9906000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583598710"/>
                    </a:ext>
                  </a:extLst>
                </a:gridCol>
                <a:gridCol w="2428781">
                  <a:extLst>
                    <a:ext uri="{9D8B030D-6E8A-4147-A177-3AD203B41FA5}">
                      <a16:colId xmlns:a16="http://schemas.microsoft.com/office/drawing/2014/main" val="563367317"/>
                    </a:ext>
                  </a:extLst>
                </a:gridCol>
                <a:gridCol w="1389530">
                  <a:extLst>
                    <a:ext uri="{9D8B030D-6E8A-4147-A177-3AD203B41FA5}">
                      <a16:colId xmlns:a16="http://schemas.microsoft.com/office/drawing/2014/main" val="1261424524"/>
                    </a:ext>
                  </a:extLst>
                </a:gridCol>
                <a:gridCol w="2785689">
                  <a:extLst>
                    <a:ext uri="{9D8B030D-6E8A-4147-A177-3AD203B41FA5}">
                      <a16:colId xmlns:a16="http://schemas.microsoft.com/office/drawing/2014/main" val="64745386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FENG 243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144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98495536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FENG 244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FENG 143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6219372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GÖRSEL SANATLAR VE TASARIM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606423"/>
              </p:ext>
            </p:extLst>
          </p:nvPr>
        </p:nvGraphicFramePr>
        <p:xfrm>
          <a:off x="1317625" y="2360613"/>
          <a:ext cx="9906001" cy="2967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344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444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2261" name="Metin kutusu 4"/>
          <p:cNvSpPr txBox="1">
            <a:spLocks noChangeArrowheads="1"/>
          </p:cNvSpPr>
          <p:nvPr/>
        </p:nvSpPr>
        <p:spPr bwMode="auto">
          <a:xfrm>
            <a:off x="1481138" y="5378450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52262" name="Metin kutusu 6"/>
          <p:cNvSpPr txBox="1">
            <a:spLocks noChangeArrowheads="1"/>
          </p:cNvSpPr>
          <p:nvPr/>
        </p:nvSpPr>
        <p:spPr bwMode="auto">
          <a:xfrm>
            <a:off x="2152650" y="1858963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52263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2264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DİŞ HEKİMLİĞİ FAKÜLTESİ</a:t>
            </a:r>
          </a:p>
        </p:txBody>
      </p:sp>
      <p:sp>
        <p:nvSpPr>
          <p:cNvPr id="9219" name="Metin kutusu 4"/>
          <p:cNvSpPr txBox="1">
            <a:spLocks noChangeArrowheads="1"/>
          </p:cNvSpPr>
          <p:nvPr/>
        </p:nvSpPr>
        <p:spPr bwMode="auto">
          <a:xfrm>
            <a:off x="2171700" y="2316163"/>
            <a:ext cx="7947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</a:rPr>
              <a:t>2015 YILI VE SONRASI KATALOĞUNA TABİ ÖĞRENCİNİZİN SINIFINI  SEÇİNİZ</a:t>
            </a:r>
          </a:p>
        </p:txBody>
      </p:sp>
      <p:graphicFrame>
        <p:nvGraphicFramePr>
          <p:cNvPr id="12" name="Tablo 11"/>
          <p:cNvGraphicFramePr>
            <a:graphicFrameLocks noGrp="1"/>
          </p:cNvGraphicFramePr>
          <p:nvPr/>
        </p:nvGraphicFramePr>
        <p:xfrm>
          <a:off x="2081213" y="4035425"/>
          <a:ext cx="8127999" cy="3714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1. SINIF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98" marB="457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2. SINIF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98" marB="457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3. SINIF</a:t>
                      </a:r>
                      <a:endParaRPr lang="tr-T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98" marB="4579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30" name="Metin kutusu 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231" name="Metin kutusu 6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6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GÖRSEL SANATLAR VE TASARIM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251646"/>
              </p:ext>
            </p:extLst>
          </p:nvPr>
        </p:nvGraphicFramePr>
        <p:xfrm>
          <a:off x="1141413" y="3206750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4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271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53272" name="Metin kutusu 6"/>
          <p:cNvSpPr txBox="1">
            <a:spLocks noChangeArrowheads="1"/>
          </p:cNvSpPr>
          <p:nvPr/>
        </p:nvSpPr>
        <p:spPr bwMode="auto">
          <a:xfrm>
            <a:off x="2152650" y="2257425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53273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3274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İÇ MİMARLIK VE ÇEVRE TASARIMI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283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54284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4285" name="Dikdörtgen 6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412653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İÇ MİMARLIK VE ÇEVRE TASARIMI BÖLÜMÜ</a:t>
            </a:r>
          </a:p>
        </p:txBody>
      </p:sp>
      <p:sp>
        <p:nvSpPr>
          <p:cNvPr id="55335" name="Metin kutusu 4"/>
          <p:cNvSpPr txBox="1">
            <a:spLocks noChangeArrowheads="1"/>
          </p:cNvSpPr>
          <p:nvPr/>
        </p:nvSpPr>
        <p:spPr bwMode="auto">
          <a:xfrm>
            <a:off x="1481138" y="5370513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55336" name="Metin kutusu 6"/>
          <p:cNvSpPr txBox="1">
            <a:spLocks noChangeArrowheads="1"/>
          </p:cNvSpPr>
          <p:nvPr/>
        </p:nvSpPr>
        <p:spPr bwMode="auto">
          <a:xfrm>
            <a:off x="2152650" y="1652491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5533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5338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9" name="İçerik Yer Tutucusu 3">
            <a:extLst>
              <a:ext uri="{FF2B5EF4-FFF2-40B4-BE49-F238E27FC236}">
                <a16:creationId xmlns:a16="http://schemas.microsoft.com/office/drawing/2014/main" id="{20425BA7-4A13-421C-8E7B-6A45F06BB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843463"/>
              </p:ext>
            </p:extLst>
          </p:nvPr>
        </p:nvGraphicFramePr>
        <p:xfrm>
          <a:off x="1317624" y="2157411"/>
          <a:ext cx="9906001" cy="2967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3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344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444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İÇ MİMARLIK VE ÇEVRE TASARIMI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687297"/>
              </p:ext>
            </p:extLst>
          </p:nvPr>
        </p:nvGraphicFramePr>
        <p:xfrm>
          <a:off x="1141413" y="3206750"/>
          <a:ext cx="9906001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1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43" name="Metin kutusu 4"/>
          <p:cNvSpPr txBox="1">
            <a:spLocks noChangeArrowheads="1"/>
          </p:cNvSpPr>
          <p:nvPr/>
        </p:nvSpPr>
        <p:spPr bwMode="auto">
          <a:xfrm>
            <a:off x="1304924" y="5083967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56344" name="Metin kutusu 6"/>
          <p:cNvSpPr txBox="1">
            <a:spLocks noChangeArrowheads="1"/>
          </p:cNvSpPr>
          <p:nvPr/>
        </p:nvSpPr>
        <p:spPr bwMode="auto">
          <a:xfrm>
            <a:off x="2152650" y="2257425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56345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6346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MODA VE TEKSTİL TASARIMI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355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57356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7357" name="Dikdörtgen 6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MODA VE TEKSTİL TASARIMI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333452"/>
              </p:ext>
            </p:extLst>
          </p:nvPr>
        </p:nvGraphicFramePr>
        <p:xfrm>
          <a:off x="1141413" y="3206750"/>
          <a:ext cx="9906001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2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391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58392" name="Metin kutusu 6"/>
          <p:cNvSpPr txBox="1">
            <a:spLocks noChangeArrowheads="1"/>
          </p:cNvSpPr>
          <p:nvPr/>
        </p:nvSpPr>
        <p:spPr bwMode="auto">
          <a:xfrm>
            <a:off x="2152650" y="2257425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58393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8394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23297" y="731043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MODA VE TEKSTİL TASARIMI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814219"/>
              </p:ext>
            </p:extLst>
          </p:nvPr>
        </p:nvGraphicFramePr>
        <p:xfrm>
          <a:off x="1141413" y="3206750"/>
          <a:ext cx="9906001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8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5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415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59416" name="Metin kutusu 6"/>
          <p:cNvSpPr txBox="1">
            <a:spLocks noChangeArrowheads="1"/>
          </p:cNvSpPr>
          <p:nvPr/>
        </p:nvSpPr>
        <p:spPr bwMode="auto">
          <a:xfrm>
            <a:off x="2152650" y="2257425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5941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59418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23297" y="731043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GÜZEL SANATLAR TASARIM VE MİMARLIK FAKÜLTESİ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GASTRONOMİ VE MUTFAK SANATLARI BÖLÜMÜ</a:t>
            </a:r>
          </a:p>
        </p:txBody>
      </p:sp>
      <p:sp>
        <p:nvSpPr>
          <p:cNvPr id="6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8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658AF24D-FE2E-46AC-9568-F7A6CF0E38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21745"/>
              </p:ext>
            </p:extLst>
          </p:nvPr>
        </p:nvGraphicFramePr>
        <p:xfrm>
          <a:off x="1200619" y="2993762"/>
          <a:ext cx="9906001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6651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</a:p>
        </p:txBody>
      </p:sp>
      <p:sp>
        <p:nvSpPr>
          <p:cNvPr id="60419" name="Metin kutusu 9"/>
          <p:cNvSpPr txBox="1">
            <a:spLocks noChangeArrowheads="1"/>
          </p:cNvSpPr>
          <p:nvPr/>
        </p:nvSpPr>
        <p:spPr bwMode="auto">
          <a:xfrm>
            <a:off x="1666875" y="2436813"/>
            <a:ext cx="8718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800" dirty="0">
                <a:latin typeface="Arial" charset="0"/>
                <a:cs typeface="Arial" charset="0"/>
              </a:rPr>
              <a:t>LÜTFEN ÖĞRENCİNİZİN BÖLÜMÜNÜ SEÇİNİZ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1165225" y="3565525"/>
          <a:ext cx="9721850" cy="17176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872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9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8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HALKLA İLİŞKİLER BÖLÜMÜ</a:t>
                      </a:r>
                      <a:endParaRPr lang="tr-TR" sz="1800" b="0" baseline="0" dirty="0">
                        <a:latin typeface="Arial" panose="020B0604020202020204" pitchFamily="34" charset="0"/>
                        <a:cs typeface="Arial" panose="020B0604020202020204" pitchFamily="34" charset="0"/>
                        <a:hlinkClick r:id="rId2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(% 30 İNGİLİZCE)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9" marR="91449" marT="45712" marB="45712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RADYO TELEVİZYON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 VE SİNEMA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BÖLÜMÜ (% 30 İNGİLİZCE)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9" marR="91449" marT="45712" marB="45712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İLETİŞİM TASARIMI</a:t>
                      </a:r>
                      <a:r>
                        <a:rPr lang="tr-TR" sz="1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 BÖLÜMÜ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9" marR="91449" marT="45712" marB="45712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0430" name="Metin kutusu 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HALKLA İLİŞKİLER BÖLÜMÜ (% 30 İNGİLİZCE)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069551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5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451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 dirty="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61452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61453" name="Dikdörtgen 6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DİŞ HEKİMLİĞİ FAKÜLTESİ</a:t>
            </a:r>
          </a:p>
        </p:txBody>
      </p:sp>
      <p:sp>
        <p:nvSpPr>
          <p:cNvPr id="10243" name="Metin kutusu 4"/>
          <p:cNvSpPr txBox="1">
            <a:spLocks noChangeArrowheads="1"/>
          </p:cNvSpPr>
          <p:nvPr/>
        </p:nvSpPr>
        <p:spPr bwMode="auto">
          <a:xfrm>
            <a:off x="1662113" y="2349500"/>
            <a:ext cx="886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</a:rPr>
              <a:t>1. SINIF (GÜZ ve BAHAR DÖNEMİ) 2015 ÖNCESİ KATALOĞA TABİ ÖĞRENCİ</a:t>
            </a:r>
          </a:p>
        </p:txBody>
      </p:sp>
      <p:sp>
        <p:nvSpPr>
          <p:cNvPr id="10244" name="Metin kutusu 5"/>
          <p:cNvSpPr txBox="1">
            <a:spLocks noChangeArrowheads="1"/>
          </p:cNvSpPr>
          <p:nvPr/>
        </p:nvSpPr>
        <p:spPr bwMode="auto">
          <a:xfrm>
            <a:off x="4613275" y="3754438"/>
            <a:ext cx="296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4000" dirty="0">
                <a:latin typeface="Arial Black" pitchFamily="34" charset="0"/>
              </a:rPr>
              <a:t>ENG 102</a:t>
            </a:r>
          </a:p>
        </p:txBody>
      </p:sp>
      <p:sp>
        <p:nvSpPr>
          <p:cNvPr id="10245" name="Metin kutusu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0246" name="Metin kutusu 7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HALKLA İLİŞKİLER BÖLÜMÜ (% 30 İNGİLİZCE)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384169"/>
              </p:ext>
            </p:extLst>
          </p:nvPr>
        </p:nvGraphicFramePr>
        <p:xfrm>
          <a:off x="1317625" y="2360613"/>
          <a:ext cx="9906000" cy="2967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501" name="Metin kutusu 4"/>
          <p:cNvSpPr txBox="1">
            <a:spLocks noChangeArrowheads="1"/>
          </p:cNvSpPr>
          <p:nvPr/>
        </p:nvSpPr>
        <p:spPr bwMode="auto">
          <a:xfrm>
            <a:off x="1481138" y="5300663"/>
            <a:ext cx="9578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Olurlar!</a:t>
            </a:r>
          </a:p>
        </p:txBody>
      </p:sp>
      <p:sp>
        <p:nvSpPr>
          <p:cNvPr id="62502" name="Metin kutusu 6"/>
          <p:cNvSpPr txBox="1">
            <a:spLocks noChangeArrowheads="1"/>
          </p:cNvSpPr>
          <p:nvPr/>
        </p:nvSpPr>
        <p:spPr bwMode="auto">
          <a:xfrm>
            <a:off x="2152650" y="1858963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62503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62504" name="Dikdörtgen 9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2" y="174626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HALKLA İLİŞKİLER BÖLÜMÜ (% 30 İNGİLİZCE)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146592"/>
              </p:ext>
            </p:extLst>
          </p:nvPr>
        </p:nvGraphicFramePr>
        <p:xfrm>
          <a:off x="1154112" y="1995490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3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CENG 243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144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CENG 244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CENG 243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3511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63512" name="Metin kutusu 6"/>
          <p:cNvSpPr txBox="1">
            <a:spLocks noChangeArrowheads="1"/>
          </p:cNvSpPr>
          <p:nvPr/>
        </p:nvSpPr>
        <p:spPr bwMode="auto">
          <a:xfrm>
            <a:off x="2136775" y="1515270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63513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63514" name="Dikdörtgen 9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8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279716"/>
              </p:ext>
            </p:extLst>
          </p:nvPr>
        </p:nvGraphicFramePr>
        <p:xfrm>
          <a:off x="1162890" y="3482325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1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3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300, 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350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300, 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350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400, 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450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400, 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450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RADYO TELEVİZYON VE SİNEMA BÖLÜMÜ(% 30 İNGİLİZCE)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523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64524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64525" name="Dikdörtgen 6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RADYO TELEVİZYON VE SİNEMA BÖLÜMÜ (% 30 İNGİLİZCE)</a:t>
            </a:r>
          </a:p>
        </p:txBody>
      </p:sp>
      <p:sp>
        <p:nvSpPr>
          <p:cNvPr id="65573" name="Metin kutusu 4"/>
          <p:cNvSpPr txBox="1">
            <a:spLocks noChangeArrowheads="1"/>
          </p:cNvSpPr>
          <p:nvPr/>
        </p:nvSpPr>
        <p:spPr bwMode="auto">
          <a:xfrm>
            <a:off x="1481138" y="5327650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65574" name="Metin kutusu 6"/>
          <p:cNvSpPr txBox="1">
            <a:spLocks noChangeArrowheads="1"/>
          </p:cNvSpPr>
          <p:nvPr/>
        </p:nvSpPr>
        <p:spPr bwMode="auto">
          <a:xfrm>
            <a:off x="2152650" y="1858963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65575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65576" name="Dikdörtgen 9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ED71D4DE-3753-4E62-B657-B59148A74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792611"/>
              </p:ext>
            </p:extLst>
          </p:nvPr>
        </p:nvGraphicFramePr>
        <p:xfrm>
          <a:off x="1317625" y="2360613"/>
          <a:ext cx="9906000" cy="2967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069695" y="67468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RADYO TELEVİZYON VE SİNEMA BÖLÜMÜ (% 30 İNGİLİZCE)</a:t>
            </a:r>
          </a:p>
        </p:txBody>
      </p:sp>
      <p:sp>
        <p:nvSpPr>
          <p:cNvPr id="66583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66584" name="Metin kutusu 6"/>
          <p:cNvSpPr txBox="1">
            <a:spLocks noChangeArrowheads="1"/>
          </p:cNvSpPr>
          <p:nvPr/>
        </p:nvSpPr>
        <p:spPr bwMode="auto">
          <a:xfrm>
            <a:off x="2080932" y="1705768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66585" name="Metin kutusu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66586" name="Dikdörtgen 9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4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12" name="İçerik Yer Tutucusu 3">
            <a:extLst>
              <a:ext uri="{FF2B5EF4-FFF2-40B4-BE49-F238E27FC236}">
                <a16:creationId xmlns:a16="http://schemas.microsoft.com/office/drawing/2014/main" id="{5303B12E-AC1D-4D80-9813-0478F8DF13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641882"/>
              </p:ext>
            </p:extLst>
          </p:nvPr>
        </p:nvGraphicFramePr>
        <p:xfrm>
          <a:off x="981822" y="2160122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3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CENG 243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144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CENG 244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CENG 243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İçerik Yer Tutucusu 3">
            <a:extLst>
              <a:ext uri="{FF2B5EF4-FFF2-40B4-BE49-F238E27FC236}">
                <a16:creationId xmlns:a16="http://schemas.microsoft.com/office/drawing/2014/main" id="{97B41B20-6E4F-438E-85CD-5BF460BC5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430781"/>
              </p:ext>
            </p:extLst>
          </p:nvPr>
        </p:nvGraphicFramePr>
        <p:xfrm>
          <a:off x="990600" y="3646957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1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3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300, 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350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300, 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350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400, 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450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400, ENG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450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İLETİŞİM TASARIMI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595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67596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67597" name="Dikdörtgen 6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İLETİŞİM TASARIMI BÖLÜMÜ</a:t>
            </a:r>
          </a:p>
        </p:txBody>
      </p:sp>
      <p:sp>
        <p:nvSpPr>
          <p:cNvPr id="68645" name="Metin kutusu 4"/>
          <p:cNvSpPr txBox="1">
            <a:spLocks noChangeArrowheads="1"/>
          </p:cNvSpPr>
          <p:nvPr/>
        </p:nvSpPr>
        <p:spPr bwMode="auto">
          <a:xfrm>
            <a:off x="1481138" y="5370513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68646" name="Metin kutusu 6"/>
          <p:cNvSpPr txBox="1">
            <a:spLocks noChangeArrowheads="1"/>
          </p:cNvSpPr>
          <p:nvPr/>
        </p:nvSpPr>
        <p:spPr bwMode="auto">
          <a:xfrm>
            <a:off x="2152650" y="1858963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6864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68648" name="Dikdörtgen 9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 dirty="0">
                <a:hlinkClick r:id="rId3" action="ppaction://hlinksldjump"/>
              </a:rPr>
              <a:t>Fakülteye  Git</a:t>
            </a:r>
            <a:endParaRPr lang="tr-TR" altLang="tr-TR" dirty="0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6C2FC154-5FFA-4006-8C2B-05A4E3B8E0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776365"/>
              </p:ext>
            </p:extLst>
          </p:nvPr>
        </p:nvGraphicFramePr>
        <p:xfrm>
          <a:off x="1154113" y="2315368"/>
          <a:ext cx="9906000" cy="2967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7468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İLETİŞİM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İLETİŞİM TASARIMI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025782"/>
              </p:ext>
            </p:extLst>
          </p:nvPr>
        </p:nvGraphicFramePr>
        <p:xfrm>
          <a:off x="1213130" y="2187179"/>
          <a:ext cx="9906000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5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126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225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9655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69656" name="Metin kutusu 6"/>
          <p:cNvSpPr txBox="1">
            <a:spLocks noChangeArrowheads="1"/>
          </p:cNvSpPr>
          <p:nvPr/>
        </p:nvSpPr>
        <p:spPr bwMode="auto">
          <a:xfrm>
            <a:off x="2152650" y="1705768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6965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69658" name="Dikdörtgen 9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8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164186"/>
              </p:ext>
            </p:extLst>
          </p:nvPr>
        </p:nvGraphicFramePr>
        <p:xfrm>
          <a:off x="1213130" y="3679161"/>
          <a:ext cx="9906001" cy="14827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5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Seçmeli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</a:p>
        </p:txBody>
      </p:sp>
      <p:sp>
        <p:nvSpPr>
          <p:cNvPr id="70659" name="Metin kutusu 9"/>
          <p:cNvSpPr txBox="1">
            <a:spLocks noChangeArrowheads="1"/>
          </p:cNvSpPr>
          <p:nvPr/>
        </p:nvSpPr>
        <p:spPr bwMode="auto">
          <a:xfrm>
            <a:off x="1735138" y="1727200"/>
            <a:ext cx="87185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800" dirty="0">
                <a:latin typeface="Arial" charset="0"/>
                <a:cs typeface="Arial" charset="0"/>
              </a:rPr>
              <a:t>LÜTFEN ÖĞRENCİNİZİN BÖLÜMÜNÜ SEÇİNİZ</a:t>
            </a:r>
          </a:p>
        </p:txBody>
      </p:sp>
      <p:sp>
        <p:nvSpPr>
          <p:cNvPr id="70660" name="Metin kutusu 1"/>
          <p:cNvSpPr txBox="1">
            <a:spLocks noChangeArrowheads="1"/>
          </p:cNvSpPr>
          <p:nvPr/>
        </p:nvSpPr>
        <p:spPr bwMode="auto">
          <a:xfrm>
            <a:off x="2100263" y="4625975"/>
            <a:ext cx="8243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21260"/>
              </p:ext>
            </p:extLst>
          </p:nvPr>
        </p:nvGraphicFramePr>
        <p:xfrm>
          <a:off x="2066925" y="2457450"/>
          <a:ext cx="8054976" cy="312102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2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İŞLETME BÖLÜMÜ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(%30 İNGİLİZCE) </a:t>
                      </a:r>
                      <a:endParaRPr lang="tr-TR" sz="18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SİYASET BİLİMİ VE ULUSLARARASI İLİŞKİLER (%30 İNGİLİZCE)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İŞLETME BÖLÜMÜ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(% 100 İNGİLİZCE)</a:t>
                      </a:r>
                      <a:endParaRPr lang="tr-TR" sz="18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SİYASET BİLİMİ VE ULUSLARARASI İLİŞKİLER BÖLÜMÜ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(%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 100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 İNGİLİZCE)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İŞLETME 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BÖLÜMÜ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(TÜRKÇE)</a:t>
                      </a:r>
                      <a:endParaRPr lang="tr-TR" sz="18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SİYASET BİLİMİ VE ULUSLARARASI İLİŞKİLER BÖLÜMÜ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(TÜRKÇE)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7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TEKNOLOJİ VE BİLGİ YÖNETİMİ BÖLÜMÜ</a:t>
                      </a:r>
                      <a:endParaRPr lang="tr-TR" sz="18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İKTİSAT (TÜRKÇE)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0678" name="Metin kutusu 3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999297"/>
              </p:ext>
            </p:extLst>
          </p:nvPr>
        </p:nvGraphicFramePr>
        <p:xfrm>
          <a:off x="2066925" y="5578475"/>
          <a:ext cx="8054976" cy="6517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27488">
                  <a:extLst>
                    <a:ext uri="{9D8B030D-6E8A-4147-A177-3AD203B41FA5}">
                      <a16:colId xmlns:a16="http://schemas.microsoft.com/office/drawing/2014/main" val="2482125892"/>
                    </a:ext>
                  </a:extLst>
                </a:gridCol>
                <a:gridCol w="4027488">
                  <a:extLst>
                    <a:ext uri="{9D8B030D-6E8A-4147-A177-3AD203B41FA5}">
                      <a16:colId xmlns:a16="http://schemas.microsoft.com/office/drawing/2014/main" val="3927935190"/>
                    </a:ext>
                  </a:extLst>
                </a:gridCol>
              </a:tblGrid>
              <a:tr h="6517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1" action="ppaction://hlinksldjump"/>
                        </a:rPr>
                        <a:t>İKTİSAT (%100 İNGİLİZCE)</a:t>
                      </a: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7" marB="4572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7191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İŞLETME BÖLÜMÜ (TÜRKÇE)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76256"/>
              </p:ext>
            </p:extLst>
          </p:nvPr>
        </p:nvGraphicFramePr>
        <p:xfrm>
          <a:off x="2030413" y="4524375"/>
          <a:ext cx="8128000" cy="945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2016 VE SONRASI GİRİŞLİLER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691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 dirty="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71692" name="Metin kutusu 1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71693" name="Dikdörtgen 6"/>
          <p:cNvSpPr>
            <a:spLocks noChangeArrowheads="1"/>
          </p:cNvSpPr>
          <p:nvPr/>
        </p:nvSpPr>
        <p:spPr bwMode="auto">
          <a:xfrm>
            <a:off x="10020300" y="561498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6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DİŞ HEKİMLİĞİ FAKÜLTESİ</a:t>
            </a:r>
          </a:p>
        </p:txBody>
      </p:sp>
      <p:sp>
        <p:nvSpPr>
          <p:cNvPr id="11267" name="Metin kutusu 4"/>
          <p:cNvSpPr txBox="1">
            <a:spLocks noChangeArrowheads="1"/>
          </p:cNvSpPr>
          <p:nvPr/>
        </p:nvSpPr>
        <p:spPr bwMode="auto">
          <a:xfrm>
            <a:off x="1662113" y="2349500"/>
            <a:ext cx="886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</a:rPr>
              <a:t>1. SINIF (GÜZ ve BAHAR DÖNEMİ) </a:t>
            </a:r>
            <a:r>
              <a:rPr lang="tr-TR" altLang="tr-TR">
                <a:latin typeface="Arial Black" pitchFamily="34" charset="0"/>
              </a:rPr>
              <a:t>2015 VE SONRASI </a:t>
            </a:r>
            <a:r>
              <a:rPr lang="tr-TR" altLang="tr-TR" dirty="0">
                <a:latin typeface="Arial Black" pitchFamily="34" charset="0"/>
              </a:rPr>
              <a:t>KATALOĞA TABİ ÖĞRENCİ</a:t>
            </a:r>
          </a:p>
        </p:txBody>
      </p:sp>
      <p:sp>
        <p:nvSpPr>
          <p:cNvPr id="11268" name="Metin kutusu 5"/>
          <p:cNvSpPr txBox="1">
            <a:spLocks noChangeArrowheads="1"/>
          </p:cNvSpPr>
          <p:nvPr/>
        </p:nvSpPr>
        <p:spPr bwMode="auto">
          <a:xfrm>
            <a:off x="4613275" y="3754438"/>
            <a:ext cx="296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4000">
                <a:latin typeface="Arial Black" pitchFamily="34" charset="0"/>
              </a:rPr>
              <a:t>ENG 102</a:t>
            </a:r>
          </a:p>
        </p:txBody>
      </p:sp>
      <p:sp>
        <p:nvSpPr>
          <p:cNvPr id="11269" name="Metin kutusu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1270" name="Metin kutusu 7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  <a:br>
              <a:rPr lang="tr-TR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>
                <a:latin typeface="Arial" panose="020B0604020202020204" pitchFamily="34" charset="0"/>
                <a:cs typeface="Arial" panose="020B0604020202020204" pitchFamily="34" charset="0"/>
              </a:rPr>
              <a:t>işletme bölümü (TÜRKÇE)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828569"/>
              </p:ext>
            </p:extLst>
          </p:nvPr>
        </p:nvGraphicFramePr>
        <p:xfrm>
          <a:off x="1317625" y="2360613"/>
          <a:ext cx="9906001" cy="296193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9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06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2741" name="Metin kutusu 4"/>
          <p:cNvSpPr txBox="1">
            <a:spLocks noChangeArrowheads="1"/>
          </p:cNvSpPr>
          <p:nvPr/>
        </p:nvSpPr>
        <p:spPr bwMode="auto">
          <a:xfrm>
            <a:off x="1481138" y="5360988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Olurlar!</a:t>
            </a:r>
          </a:p>
        </p:txBody>
      </p:sp>
      <p:sp>
        <p:nvSpPr>
          <p:cNvPr id="72742" name="Metin kutusu 6"/>
          <p:cNvSpPr txBox="1">
            <a:spLocks noChangeArrowheads="1"/>
          </p:cNvSpPr>
          <p:nvPr/>
        </p:nvSpPr>
        <p:spPr bwMode="auto">
          <a:xfrm>
            <a:off x="2152650" y="1858963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72743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72744" name="Dikdörtgen 1"/>
          <p:cNvSpPr>
            <a:spLocks noChangeArrowheads="1"/>
          </p:cNvSpPr>
          <p:nvPr/>
        </p:nvSpPr>
        <p:spPr bwMode="auto">
          <a:xfrm>
            <a:off x="10020300" y="5670550"/>
            <a:ext cx="147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2" y="202407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İŞLETME BÖLÜMÜ (TÜRKÇE)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122704"/>
              </p:ext>
            </p:extLst>
          </p:nvPr>
        </p:nvGraphicFramePr>
        <p:xfrm>
          <a:off x="1016000" y="2281777"/>
          <a:ext cx="9906000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6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8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125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744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73745" name="Metin kutusu 6"/>
          <p:cNvSpPr txBox="1">
            <a:spLocks noChangeArrowheads="1"/>
          </p:cNvSpPr>
          <p:nvPr/>
        </p:nvSpPr>
        <p:spPr bwMode="auto">
          <a:xfrm>
            <a:off x="2152649" y="1840707"/>
            <a:ext cx="788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2016 YILI VE SONRASI GİRİŞLİ ÖĞRENCİLER.</a:t>
            </a:r>
          </a:p>
        </p:txBody>
      </p:sp>
      <p:sp>
        <p:nvSpPr>
          <p:cNvPr id="73746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73747" name="Dikdörtgen 2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8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858295"/>
              </p:ext>
            </p:extLst>
          </p:nvPr>
        </p:nvGraphicFramePr>
        <p:xfrm>
          <a:off x="1016000" y="3022346"/>
          <a:ext cx="9906000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6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8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126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225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29824"/>
              </p:ext>
            </p:extLst>
          </p:nvPr>
        </p:nvGraphicFramePr>
        <p:xfrm>
          <a:off x="1016000" y="3762517"/>
          <a:ext cx="9906001" cy="1483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437575318"/>
                    </a:ext>
                  </a:extLst>
                </a:gridCol>
                <a:gridCol w="2728259">
                  <a:extLst>
                    <a:ext uri="{9D8B030D-6E8A-4147-A177-3AD203B41FA5}">
                      <a16:colId xmlns:a16="http://schemas.microsoft.com/office/drawing/2014/main" val="1365074147"/>
                    </a:ext>
                  </a:extLst>
                </a:gridCol>
                <a:gridCol w="1515035">
                  <a:extLst>
                    <a:ext uri="{9D8B030D-6E8A-4147-A177-3AD203B41FA5}">
                      <a16:colId xmlns:a16="http://schemas.microsoft.com/office/drawing/2014/main" val="256451691"/>
                    </a:ext>
                  </a:extLst>
                </a:gridCol>
                <a:gridCol w="2360707">
                  <a:extLst>
                    <a:ext uri="{9D8B030D-6E8A-4147-A177-3AD203B41FA5}">
                      <a16:colId xmlns:a16="http://schemas.microsoft.com/office/drawing/2014/main" val="1577365909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258368357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2066288299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376184933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23064274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İktisadi ve idari bilimler fakültesi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işletme bölümü (% 100 İNGİLİZCE)</a:t>
            </a:r>
          </a:p>
        </p:txBody>
      </p:sp>
      <p:sp>
        <p:nvSpPr>
          <p:cNvPr id="74756" name="Metin kutusu 5"/>
          <p:cNvSpPr txBox="1">
            <a:spLocks noChangeArrowheads="1"/>
          </p:cNvSpPr>
          <p:nvPr/>
        </p:nvSpPr>
        <p:spPr bwMode="auto">
          <a:xfrm>
            <a:off x="2195513" y="3186113"/>
            <a:ext cx="7797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 dirty="0">
                <a:latin typeface="Arial" charset="0"/>
                <a:cs typeface="Arial" charset="0"/>
              </a:rPr>
              <a:t>BU BÖLÜMÜN İNGİLİZCE DERSLERİ FAKÜLTE SORUMLULUĞUNDADIR!!!</a:t>
            </a:r>
          </a:p>
        </p:txBody>
      </p:sp>
      <p:sp>
        <p:nvSpPr>
          <p:cNvPr id="74757" name="Dikdörtgen 9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İktisadi ve idari bilimler fakültesi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SİYASET BİLİMİ VE ULUSLARARASI İLİŞKİLER BÖLÜMÜ</a:t>
            </a:r>
            <a:b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(% 100 İNGİLİZCE)</a:t>
            </a:r>
          </a:p>
        </p:txBody>
      </p:sp>
      <p:sp>
        <p:nvSpPr>
          <p:cNvPr id="75780" name="Metin kutusu 5"/>
          <p:cNvSpPr txBox="1">
            <a:spLocks noChangeArrowheads="1"/>
          </p:cNvSpPr>
          <p:nvPr/>
        </p:nvSpPr>
        <p:spPr bwMode="auto">
          <a:xfrm>
            <a:off x="2195513" y="3186113"/>
            <a:ext cx="7797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>
                <a:latin typeface="Arial" charset="0"/>
                <a:cs typeface="Arial" charset="0"/>
              </a:rPr>
              <a:t>BU BÖLÜMÜN İNGİLİZCE DERSLERİ FAKÜLTE SORUMLULUĞUNDADIR!!!</a:t>
            </a:r>
          </a:p>
        </p:txBody>
      </p:sp>
      <p:sp>
        <p:nvSpPr>
          <p:cNvPr id="75781" name="Dikdörtgen 6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05554" y="90207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İŞLETME BÖLÜMÜ (% 30 İNGİLİZCE)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30959"/>
              </p:ext>
            </p:extLst>
          </p:nvPr>
        </p:nvGraphicFramePr>
        <p:xfrm>
          <a:off x="1118254" y="2058707"/>
          <a:ext cx="9906001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 243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ENG 144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 244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 MENG 243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6823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Olurlar!</a:t>
            </a:r>
          </a:p>
        </p:txBody>
      </p:sp>
      <p:sp>
        <p:nvSpPr>
          <p:cNvPr id="76824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76825" name="Dikdörtgen 9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326679"/>
              </p:ext>
            </p:extLst>
          </p:nvPr>
        </p:nvGraphicFramePr>
        <p:xfrm>
          <a:off x="1118254" y="3543019"/>
          <a:ext cx="9906001" cy="7421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300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350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09913"/>
              </p:ext>
            </p:extLst>
          </p:nvPr>
        </p:nvGraphicFramePr>
        <p:xfrm>
          <a:off x="1118254" y="4284382"/>
          <a:ext cx="9906001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79202354"/>
                    </a:ext>
                  </a:extLst>
                </a:gridCol>
                <a:gridCol w="2383958">
                  <a:extLst>
                    <a:ext uri="{9D8B030D-6E8A-4147-A177-3AD203B41FA5}">
                      <a16:colId xmlns:a16="http://schemas.microsoft.com/office/drawing/2014/main" val="779901527"/>
                    </a:ext>
                  </a:extLst>
                </a:gridCol>
                <a:gridCol w="1721223">
                  <a:extLst>
                    <a:ext uri="{9D8B030D-6E8A-4147-A177-3AD203B41FA5}">
                      <a16:colId xmlns:a16="http://schemas.microsoft.com/office/drawing/2014/main" val="2244836859"/>
                    </a:ext>
                  </a:extLst>
                </a:gridCol>
                <a:gridCol w="2498820">
                  <a:extLst>
                    <a:ext uri="{9D8B030D-6E8A-4147-A177-3AD203B41FA5}">
                      <a16:colId xmlns:a16="http://schemas.microsoft.com/office/drawing/2014/main" val="775079180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400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353352067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450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24677379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İKTİSAT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835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 dirty="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77836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77837" name="Dikdörtgen 6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İktisadi ve idari bilimler fakültesi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İKTİSAT BÖLÜMÜ</a:t>
            </a:r>
          </a:p>
        </p:txBody>
      </p:sp>
      <p:sp>
        <p:nvSpPr>
          <p:cNvPr id="78885" name="Metin kutusu 4"/>
          <p:cNvSpPr txBox="1">
            <a:spLocks noChangeArrowheads="1"/>
          </p:cNvSpPr>
          <p:nvPr/>
        </p:nvSpPr>
        <p:spPr bwMode="auto">
          <a:xfrm>
            <a:off x="1481138" y="5327650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78886" name="Metin kutusu 6"/>
          <p:cNvSpPr txBox="1">
            <a:spLocks noChangeArrowheads="1"/>
          </p:cNvSpPr>
          <p:nvPr/>
        </p:nvSpPr>
        <p:spPr bwMode="auto">
          <a:xfrm>
            <a:off x="2152650" y="1858963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78887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78888" name="Dikdörtgen 9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A38CC6-6C9F-44CA-964A-530138241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F2F09294-B925-468F-BBE4-D29FB43DDE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232757"/>
              </p:ext>
            </p:extLst>
          </p:nvPr>
        </p:nvGraphicFramePr>
        <p:xfrm>
          <a:off x="1317625" y="2360613"/>
          <a:ext cx="9906001" cy="296193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9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06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23484" y="525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İKTİSAT BÖLÜMÜ</a:t>
            </a:r>
          </a:p>
        </p:txBody>
      </p:sp>
      <p:sp>
        <p:nvSpPr>
          <p:cNvPr id="79895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79896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79897" name="Metin kutusu 6"/>
          <p:cNvSpPr txBox="1">
            <a:spLocks noChangeArrowheads="1"/>
          </p:cNvSpPr>
          <p:nvPr/>
        </p:nvSpPr>
        <p:spPr bwMode="auto">
          <a:xfrm>
            <a:off x="2134721" y="1292363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79898" name="Dikdörtgen 9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437024"/>
              </p:ext>
            </p:extLst>
          </p:nvPr>
        </p:nvGraphicFramePr>
        <p:xfrm>
          <a:off x="1204630" y="1992380"/>
          <a:ext cx="9906001" cy="1483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9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125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126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225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69123"/>
              </p:ext>
            </p:extLst>
          </p:nvPr>
        </p:nvGraphicFramePr>
        <p:xfrm>
          <a:off x="1204630" y="3475900"/>
          <a:ext cx="9906001" cy="7417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357342305"/>
                    </a:ext>
                  </a:extLst>
                </a:gridCol>
                <a:gridCol w="2869585">
                  <a:extLst>
                    <a:ext uri="{9D8B030D-6E8A-4147-A177-3AD203B41FA5}">
                      <a16:colId xmlns:a16="http://schemas.microsoft.com/office/drawing/2014/main" val="1746376086"/>
                    </a:ext>
                  </a:extLst>
                </a:gridCol>
                <a:gridCol w="1460091">
                  <a:extLst>
                    <a:ext uri="{9D8B030D-6E8A-4147-A177-3AD203B41FA5}">
                      <a16:colId xmlns:a16="http://schemas.microsoft.com/office/drawing/2014/main" val="3861779738"/>
                    </a:ext>
                  </a:extLst>
                </a:gridCol>
                <a:gridCol w="2274325">
                  <a:extLst>
                    <a:ext uri="{9D8B030D-6E8A-4147-A177-3AD203B41FA5}">
                      <a16:colId xmlns:a16="http://schemas.microsoft.com/office/drawing/2014/main" val="601616725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321701788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379956542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22390"/>
              </p:ext>
            </p:extLst>
          </p:nvPr>
        </p:nvGraphicFramePr>
        <p:xfrm>
          <a:off x="1204630" y="4217660"/>
          <a:ext cx="9906000" cy="8052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548437700"/>
                    </a:ext>
                  </a:extLst>
                </a:gridCol>
                <a:gridCol w="2871323">
                  <a:extLst>
                    <a:ext uri="{9D8B030D-6E8A-4147-A177-3AD203B41FA5}">
                      <a16:colId xmlns:a16="http://schemas.microsoft.com/office/drawing/2014/main" val="591666339"/>
                    </a:ext>
                  </a:extLst>
                </a:gridCol>
                <a:gridCol w="1461247">
                  <a:extLst>
                    <a:ext uri="{9D8B030D-6E8A-4147-A177-3AD203B41FA5}">
                      <a16:colId xmlns:a16="http://schemas.microsoft.com/office/drawing/2014/main" val="1396632352"/>
                    </a:ext>
                  </a:extLst>
                </a:gridCol>
                <a:gridCol w="2271430">
                  <a:extLst>
                    <a:ext uri="{9D8B030D-6E8A-4147-A177-3AD203B41FA5}">
                      <a16:colId xmlns:a16="http://schemas.microsoft.com/office/drawing/2014/main" val="1008661803"/>
                    </a:ext>
                  </a:extLst>
                </a:gridCol>
              </a:tblGrid>
              <a:tr h="368325">
                <a:tc rowSpan="3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35837838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375683005"/>
                  </a:ext>
                </a:extLst>
              </a:tr>
              <a:tr h="226861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4322450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İktisadi ve idari bilimler fakültesi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iktisat bölümü (% 100 İNGİLİZCE)</a:t>
            </a:r>
          </a:p>
        </p:txBody>
      </p:sp>
      <p:sp>
        <p:nvSpPr>
          <p:cNvPr id="74756" name="Metin kutusu 5"/>
          <p:cNvSpPr txBox="1">
            <a:spLocks noChangeArrowheads="1"/>
          </p:cNvSpPr>
          <p:nvPr/>
        </p:nvSpPr>
        <p:spPr bwMode="auto">
          <a:xfrm>
            <a:off x="2195513" y="3186113"/>
            <a:ext cx="7797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200" dirty="0">
                <a:latin typeface="Arial" charset="0"/>
                <a:cs typeface="Arial" charset="0"/>
              </a:rPr>
              <a:t>BU BÖLÜMÜN İNGİLİZCE DERSLERİ FAKÜLTE SORUMLULUĞUNDADIR!!!</a:t>
            </a:r>
          </a:p>
        </p:txBody>
      </p:sp>
      <p:sp>
        <p:nvSpPr>
          <p:cNvPr id="74757" name="Dikdörtgen 9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2332290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teknoloji VE BİLGİ YÖNETİMİ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907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 dirty="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80908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80909" name="Dikdörtgen 6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DİŞ HEKİMLİĞİ FAKÜLTESİ</a:t>
            </a:r>
          </a:p>
        </p:txBody>
      </p:sp>
      <p:sp>
        <p:nvSpPr>
          <p:cNvPr id="12291" name="Metin kutusu 4"/>
          <p:cNvSpPr txBox="1">
            <a:spLocks noChangeArrowheads="1"/>
          </p:cNvSpPr>
          <p:nvPr/>
        </p:nvSpPr>
        <p:spPr bwMode="auto">
          <a:xfrm>
            <a:off x="1662113" y="2349500"/>
            <a:ext cx="886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</a:rPr>
              <a:t>2. SINIF (GÜZ ve BAHAR DÖNEMİ) 2015 ÖNCESİ KATALOĞA TABİ ÖĞRENCİ</a:t>
            </a:r>
          </a:p>
        </p:txBody>
      </p:sp>
      <p:sp>
        <p:nvSpPr>
          <p:cNvPr id="12292" name="Metin kutusu 5"/>
          <p:cNvSpPr txBox="1">
            <a:spLocks noChangeArrowheads="1"/>
          </p:cNvSpPr>
          <p:nvPr/>
        </p:nvSpPr>
        <p:spPr bwMode="auto">
          <a:xfrm>
            <a:off x="4613275" y="3754438"/>
            <a:ext cx="296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4000" dirty="0">
                <a:latin typeface="Arial Black" pitchFamily="34" charset="0"/>
              </a:rPr>
              <a:t>ENG 206</a:t>
            </a:r>
          </a:p>
        </p:txBody>
      </p:sp>
      <p:sp>
        <p:nvSpPr>
          <p:cNvPr id="12293" name="Metin kutusu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2294" name="Metin kutusu 7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7" name="6 Metin kutusu"/>
          <p:cNvSpPr txBox="1"/>
          <p:nvPr/>
        </p:nvSpPr>
        <p:spPr>
          <a:xfrm>
            <a:off x="2418735" y="4660490"/>
            <a:ext cx="790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FFFF00"/>
                </a:solidFill>
              </a:rPr>
              <a:t>* BU DERSİN ÖNKOŞULU </a:t>
            </a:r>
            <a:r>
              <a:rPr lang="tr-TR" sz="2800" b="1" dirty="0">
                <a:solidFill>
                  <a:srgbClr val="C00000"/>
                </a:solidFill>
              </a:rPr>
              <a:t>ENG102 </a:t>
            </a:r>
            <a:r>
              <a:rPr lang="tr-TR" sz="2800" b="1" dirty="0">
                <a:solidFill>
                  <a:srgbClr val="FFFF00"/>
                </a:solidFill>
              </a:rPr>
              <a:t>KODLU DERSTİR.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err="1">
                <a:latin typeface="Arial Black" panose="020B0A04020102020204" pitchFamily="34" charset="0"/>
                <a:cs typeface="Arial" panose="020B0604020202020204" pitchFamily="34" charset="0"/>
              </a:rPr>
              <a:t>İktİsadİ</a:t>
            </a: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 Black" panose="020B0A04020102020204" pitchFamily="34" charset="0"/>
                <a:cs typeface="Arial" panose="020B0604020202020204" pitchFamily="34" charset="0"/>
              </a:rPr>
              <a:t>İdarİ</a:t>
            </a: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  <a:cs typeface="Arial" panose="020B0604020202020204" pitchFamily="34" charset="0"/>
              </a:rPr>
              <a:t>bİlİmler</a:t>
            </a: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  <a:cs typeface="Arial" panose="020B0604020202020204" pitchFamily="34" charset="0"/>
              </a:rPr>
              <a:t>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TEKNOLOJİ VE Bilgi YÖNETİMİ BÖLÜMÜ</a:t>
            </a:r>
          </a:p>
        </p:txBody>
      </p:sp>
      <p:sp>
        <p:nvSpPr>
          <p:cNvPr id="81957" name="Metin kutusu 4"/>
          <p:cNvSpPr txBox="1">
            <a:spLocks noChangeArrowheads="1"/>
          </p:cNvSpPr>
          <p:nvPr/>
        </p:nvSpPr>
        <p:spPr bwMode="auto">
          <a:xfrm>
            <a:off x="1481138" y="5383213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81958" name="Metin kutusu 6"/>
          <p:cNvSpPr txBox="1">
            <a:spLocks noChangeArrowheads="1"/>
          </p:cNvSpPr>
          <p:nvPr/>
        </p:nvSpPr>
        <p:spPr bwMode="auto">
          <a:xfrm>
            <a:off x="2152650" y="1858963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81959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81960" name="Dikdörtgen 9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40656B-3C7C-49FF-BA30-1A785409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66BABB11-A73E-46DC-802F-FA8F773DF7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232757"/>
              </p:ext>
            </p:extLst>
          </p:nvPr>
        </p:nvGraphicFramePr>
        <p:xfrm>
          <a:off x="1317625" y="2360613"/>
          <a:ext cx="9906001" cy="296193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9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06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Unvan 1"/>
          <p:cNvSpPr>
            <a:spLocks noGrp="1"/>
          </p:cNvSpPr>
          <p:nvPr>
            <p:ph type="title"/>
          </p:nvPr>
        </p:nvSpPr>
        <p:spPr>
          <a:xfrm>
            <a:off x="1096589" y="0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err="1">
                <a:latin typeface="Arial Black" panose="020B0A04020102020204" pitchFamily="34" charset="0"/>
                <a:cs typeface="Arial" panose="020B0604020202020204" pitchFamily="34" charset="0"/>
              </a:rPr>
              <a:t>İktİsadİ</a:t>
            </a: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 Black" panose="020B0A04020102020204" pitchFamily="34" charset="0"/>
                <a:cs typeface="Arial" panose="020B0604020202020204" pitchFamily="34" charset="0"/>
              </a:rPr>
              <a:t>İdarİ</a:t>
            </a: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  <a:cs typeface="Arial" panose="020B0604020202020204" pitchFamily="34" charset="0"/>
              </a:rPr>
              <a:t>bİlİmler</a:t>
            </a: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 Black" panose="020B0A04020102020204" pitchFamily="34" charset="0"/>
                <a:cs typeface="Arial" panose="020B0604020202020204" pitchFamily="34" charset="0"/>
              </a:rPr>
              <a:t>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TEKNOLOJİ VE Bilgi YÖNETİMİ BÖLÜMÜ</a:t>
            </a:r>
          </a:p>
        </p:txBody>
      </p:sp>
      <p:graphicFrame>
        <p:nvGraphicFramePr>
          <p:cNvPr id="2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486729"/>
              </p:ext>
            </p:extLst>
          </p:nvPr>
        </p:nvGraphicFramePr>
        <p:xfrm>
          <a:off x="1231526" y="2143125"/>
          <a:ext cx="9906001" cy="1483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9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125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126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225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967" name="Metin kutusu 4"/>
          <p:cNvSpPr txBox="1">
            <a:spLocks noChangeArrowheads="1"/>
          </p:cNvSpPr>
          <p:nvPr/>
        </p:nvSpPr>
        <p:spPr bwMode="auto">
          <a:xfrm>
            <a:off x="1481138" y="5383213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82968" name="Metin kutusu 6"/>
          <p:cNvSpPr txBox="1">
            <a:spLocks noChangeArrowheads="1"/>
          </p:cNvSpPr>
          <p:nvPr/>
        </p:nvSpPr>
        <p:spPr bwMode="auto">
          <a:xfrm>
            <a:off x="2107826" y="1239838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82969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82970" name="Dikdörtgen 9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886924"/>
              </p:ext>
            </p:extLst>
          </p:nvPr>
        </p:nvGraphicFramePr>
        <p:xfrm>
          <a:off x="1231525" y="3629422"/>
          <a:ext cx="9906001" cy="7417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357342305"/>
                    </a:ext>
                  </a:extLst>
                </a:gridCol>
                <a:gridCol w="2869585">
                  <a:extLst>
                    <a:ext uri="{9D8B030D-6E8A-4147-A177-3AD203B41FA5}">
                      <a16:colId xmlns:a16="http://schemas.microsoft.com/office/drawing/2014/main" val="1746376086"/>
                    </a:ext>
                  </a:extLst>
                </a:gridCol>
                <a:gridCol w="1460091">
                  <a:extLst>
                    <a:ext uri="{9D8B030D-6E8A-4147-A177-3AD203B41FA5}">
                      <a16:colId xmlns:a16="http://schemas.microsoft.com/office/drawing/2014/main" val="3861779738"/>
                    </a:ext>
                  </a:extLst>
                </a:gridCol>
                <a:gridCol w="2274325">
                  <a:extLst>
                    <a:ext uri="{9D8B030D-6E8A-4147-A177-3AD203B41FA5}">
                      <a16:colId xmlns:a16="http://schemas.microsoft.com/office/drawing/2014/main" val="601616725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321701788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379956542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448884"/>
              </p:ext>
            </p:extLst>
          </p:nvPr>
        </p:nvGraphicFramePr>
        <p:xfrm>
          <a:off x="1231524" y="4371182"/>
          <a:ext cx="9906000" cy="7417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548437700"/>
                    </a:ext>
                  </a:extLst>
                </a:gridCol>
                <a:gridCol w="2871323">
                  <a:extLst>
                    <a:ext uri="{9D8B030D-6E8A-4147-A177-3AD203B41FA5}">
                      <a16:colId xmlns:a16="http://schemas.microsoft.com/office/drawing/2014/main" val="591666339"/>
                    </a:ext>
                  </a:extLst>
                </a:gridCol>
                <a:gridCol w="1461247">
                  <a:extLst>
                    <a:ext uri="{9D8B030D-6E8A-4147-A177-3AD203B41FA5}">
                      <a16:colId xmlns:a16="http://schemas.microsoft.com/office/drawing/2014/main" val="1396632352"/>
                    </a:ext>
                  </a:extLst>
                </a:gridCol>
                <a:gridCol w="2271430">
                  <a:extLst>
                    <a:ext uri="{9D8B030D-6E8A-4147-A177-3AD203B41FA5}">
                      <a16:colId xmlns:a16="http://schemas.microsoft.com/office/drawing/2014/main" val="1008661803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 dersler 2018-2019 Akademik Yılından itibaren açılacaktır.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3583783878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4322450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SİYASET BİLİMİ VE ULUSLARARASI İLİŞKİLER BÖLÜMÜ (%30 İngilizce)</a:t>
            </a:r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280415"/>
              </p:ext>
            </p:extLst>
          </p:nvPr>
        </p:nvGraphicFramePr>
        <p:xfrm>
          <a:off x="1141412" y="2017713"/>
          <a:ext cx="9906001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143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 243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 144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 244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MENG 243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3991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83992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83993" name="Dikdörtgen 9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049689"/>
              </p:ext>
            </p:extLst>
          </p:nvPr>
        </p:nvGraphicFramePr>
        <p:xfrm>
          <a:off x="1141412" y="3500835"/>
          <a:ext cx="9906001" cy="7421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830158362"/>
                    </a:ext>
                  </a:extLst>
                </a:gridCol>
                <a:gridCol w="2369764">
                  <a:extLst>
                    <a:ext uri="{9D8B030D-6E8A-4147-A177-3AD203B41FA5}">
                      <a16:colId xmlns:a16="http://schemas.microsoft.com/office/drawing/2014/main" val="2709692741"/>
                    </a:ext>
                  </a:extLst>
                </a:gridCol>
                <a:gridCol w="1609911">
                  <a:extLst>
                    <a:ext uri="{9D8B030D-6E8A-4147-A177-3AD203B41FA5}">
                      <a16:colId xmlns:a16="http://schemas.microsoft.com/office/drawing/2014/main" val="322932029"/>
                    </a:ext>
                  </a:extLst>
                </a:gridCol>
                <a:gridCol w="2624326">
                  <a:extLst>
                    <a:ext uri="{9D8B030D-6E8A-4147-A177-3AD203B41FA5}">
                      <a16:colId xmlns:a16="http://schemas.microsoft.com/office/drawing/2014/main" val="411042735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350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924605216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300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3246618207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960651"/>
              </p:ext>
            </p:extLst>
          </p:nvPr>
        </p:nvGraphicFramePr>
        <p:xfrm>
          <a:off x="1154111" y="4243785"/>
          <a:ext cx="9906001" cy="7413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097124113"/>
                    </a:ext>
                  </a:extLst>
                </a:gridCol>
                <a:gridCol w="2357065">
                  <a:extLst>
                    <a:ext uri="{9D8B030D-6E8A-4147-A177-3AD203B41FA5}">
                      <a16:colId xmlns:a16="http://schemas.microsoft.com/office/drawing/2014/main" val="1271129627"/>
                    </a:ext>
                  </a:extLst>
                </a:gridCol>
                <a:gridCol w="1613648">
                  <a:extLst>
                    <a:ext uri="{9D8B030D-6E8A-4147-A177-3AD203B41FA5}">
                      <a16:colId xmlns:a16="http://schemas.microsoft.com/office/drawing/2014/main" val="3164182843"/>
                    </a:ext>
                  </a:extLst>
                </a:gridCol>
                <a:gridCol w="2633288">
                  <a:extLst>
                    <a:ext uri="{9D8B030D-6E8A-4147-A177-3AD203B41FA5}">
                      <a16:colId xmlns:a16="http://schemas.microsoft.com/office/drawing/2014/main" val="2596635944"/>
                    </a:ext>
                  </a:extLst>
                </a:gridCol>
              </a:tblGrid>
              <a:tr h="370681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400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4167287442"/>
                  </a:ext>
                </a:extLst>
              </a:tr>
              <a:tr h="37068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450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6197851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İKTİSADİ VE İDARİ BİLİMLER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SİYASET BİLİMİ VE ULUSLARARASI İLİŞKİLER BÖLÜMÜ (TÜRKÇE)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995" name="Metin kutusu 4"/>
          <p:cNvSpPr txBox="1">
            <a:spLocks noChangeArrowheads="1"/>
          </p:cNvSpPr>
          <p:nvPr/>
        </p:nvSpPr>
        <p:spPr bwMode="auto">
          <a:xfrm>
            <a:off x="1262063" y="54165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84996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84997" name="Metin kutusu 6"/>
          <p:cNvSpPr txBox="1">
            <a:spLocks noChangeArrowheads="1"/>
          </p:cNvSpPr>
          <p:nvPr/>
        </p:nvSpPr>
        <p:spPr bwMode="auto">
          <a:xfrm>
            <a:off x="2179638" y="180657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84998" name="Dikdörtgen 9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3268EA-C6D1-4EF6-BDF4-B0928049C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AB3A3621-A18D-4A4E-91D8-8B5CF0A762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232757"/>
              </p:ext>
            </p:extLst>
          </p:nvPr>
        </p:nvGraphicFramePr>
        <p:xfrm>
          <a:off x="1317625" y="2360613"/>
          <a:ext cx="9906001" cy="296193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9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0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367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368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SINIF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06">
                <a:tc vMerge="1"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426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</a:p>
        </p:txBody>
      </p:sp>
      <p:sp>
        <p:nvSpPr>
          <p:cNvPr id="86019" name="Metin kutusu 9"/>
          <p:cNvSpPr txBox="1">
            <a:spLocks noChangeArrowheads="1"/>
          </p:cNvSpPr>
          <p:nvPr/>
        </p:nvSpPr>
        <p:spPr bwMode="auto">
          <a:xfrm>
            <a:off x="1735138" y="1727200"/>
            <a:ext cx="87185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800" dirty="0">
                <a:latin typeface="Arial" charset="0"/>
                <a:cs typeface="Arial" charset="0"/>
              </a:rPr>
              <a:t>LÜTFEN ÖĞRENCİNİZİN BÖLÜMÜNÜ SEÇİNİZ</a:t>
            </a:r>
          </a:p>
        </p:txBody>
      </p:sp>
      <p:sp>
        <p:nvSpPr>
          <p:cNvPr id="86020" name="Metin kutusu 1"/>
          <p:cNvSpPr txBox="1">
            <a:spLocks noChangeArrowheads="1"/>
          </p:cNvSpPr>
          <p:nvPr/>
        </p:nvSpPr>
        <p:spPr bwMode="auto">
          <a:xfrm>
            <a:off x="2100263" y="4625975"/>
            <a:ext cx="8243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endParaRPr lang="tr-TR" altLang="tr-TR">
              <a:latin typeface="Arial" charset="0"/>
              <a:cs typeface="Arial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2066925" y="2457450"/>
          <a:ext cx="8054976" cy="25718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2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SAĞLIK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 YÖNETİMİ BÖLÜMÜ</a:t>
                      </a:r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  <a:hlinkClick r:id="rId2" action="ppaction://hlinksldjump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(%30 İNGİLİZCE) </a:t>
                      </a:r>
                      <a:endParaRPr lang="tr-TR" sz="18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17" marB="4571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FİZİK TEDAVİ VE REHABİLİTASYON BÖLÜMÜ (%30 İNGİLİZCE)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17" marB="4571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BESLENME VE DİYETETİK BÖLÜMÜ</a:t>
                      </a:r>
                      <a:endParaRPr lang="tr-TR" sz="18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17" marB="4571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SOSYAL HİZMET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BÖLÜMÜ</a:t>
                      </a:r>
                      <a:endParaRPr lang="tr-TR" sz="18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17" marB="4571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SPOR BİLİMLERİ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BÖLÜMÜ</a:t>
                      </a:r>
                      <a:endParaRPr lang="tr-TR" sz="18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17" marB="4571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ODYOLOJİ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BÖLÜMÜ</a:t>
                      </a:r>
                      <a:endParaRPr lang="tr-TR" sz="1800" b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17" marB="4571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62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HEMŞİRELİK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BÖLÜMÜ</a:t>
                      </a:r>
                      <a:endParaRPr lang="tr-TR" sz="18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17" marB="45717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6037" name="Metin kutusu 3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SAĞLIK YÖNETİMİ BÖLÜMÜ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(% 30 İNGİLİZCE)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051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 dirty="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87052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87053" name="Dikdörtgen 6"/>
          <p:cNvSpPr>
            <a:spLocks noChangeArrowheads="1"/>
          </p:cNvSpPr>
          <p:nvPr/>
        </p:nvSpPr>
        <p:spPr bwMode="auto">
          <a:xfrm>
            <a:off x="10020300" y="5634038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SAĞLIK YÖNETİMİ BÖLÜMÜ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(% 30 İNGİLİZCE)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233757"/>
              </p:ext>
            </p:extLst>
          </p:nvPr>
        </p:nvGraphicFramePr>
        <p:xfrm>
          <a:off x="1154113" y="2898775"/>
          <a:ext cx="9906000" cy="14790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6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8087" name="Metin kutusu 4"/>
          <p:cNvSpPr txBox="1">
            <a:spLocks noChangeArrowheads="1"/>
          </p:cNvSpPr>
          <p:nvPr/>
        </p:nvSpPr>
        <p:spPr bwMode="auto">
          <a:xfrm>
            <a:off x="1317625" y="4764088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dirty="0">
                <a:latin typeface="Arial" charset="0"/>
                <a:cs typeface="Arial" charset="0"/>
              </a:rPr>
              <a:t>UYARI! Yatay Geçişli Öğrenciler İntibak Yılı Esas Alınarak, İlgili Yılın </a:t>
            </a:r>
            <a:r>
              <a:rPr lang="tr-TR" altLang="tr-TR" dirty="0" err="1">
                <a:latin typeface="Arial" charset="0"/>
                <a:cs typeface="Arial" charset="0"/>
              </a:rPr>
              <a:t>Kataloğuna</a:t>
            </a:r>
            <a:r>
              <a:rPr lang="tr-TR" altLang="tr-TR" dirty="0">
                <a:latin typeface="Arial" charset="0"/>
                <a:cs typeface="Arial" charset="0"/>
              </a:rPr>
              <a:t> Tabi Olurlar!</a:t>
            </a:r>
          </a:p>
        </p:txBody>
      </p:sp>
      <p:sp>
        <p:nvSpPr>
          <p:cNvPr id="88088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88089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88090" name="Dikdörtgen 2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SAĞLIK YÖNETİMİ BÖLÜMÜ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(% 30 İNGİLİZCE)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154113" y="2898775"/>
          <a:ext cx="9906001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HENG 243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HENG 244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9111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89112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89113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89114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FİZİK TEDAVİ VE REHABİLİTASYON BÖLÜMÜ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(% 30 İNGİLİZCE)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0123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90124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0125" name="Dikdörtgen 6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FİZİK TEDAVİ VE REHABİLİTASYON BÖLÜMÜ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(% 30 İNGİLİZCE)</a:t>
            </a:r>
          </a:p>
        </p:txBody>
      </p:sp>
      <p:sp>
        <p:nvSpPr>
          <p:cNvPr id="91159" name="Metin kutusu 4"/>
          <p:cNvSpPr txBox="1">
            <a:spLocks noChangeArrowheads="1"/>
          </p:cNvSpPr>
          <p:nvPr/>
        </p:nvSpPr>
        <p:spPr bwMode="auto">
          <a:xfrm>
            <a:off x="1304925" y="4794250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91160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1161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91162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25E343-C4EF-4A42-9DD8-6E72BF46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59B8F56F-EF13-4C1E-9653-DD88686E3E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199569"/>
              </p:ext>
            </p:extLst>
          </p:nvPr>
        </p:nvGraphicFramePr>
        <p:xfrm>
          <a:off x="1154113" y="2898775"/>
          <a:ext cx="9906000" cy="14790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6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063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DİŞ HEKİMLİĞİ FAKÜLTESİ</a:t>
            </a:r>
          </a:p>
        </p:txBody>
      </p:sp>
      <p:sp>
        <p:nvSpPr>
          <p:cNvPr id="13315" name="Metin kutusu 4"/>
          <p:cNvSpPr txBox="1">
            <a:spLocks noChangeArrowheads="1"/>
          </p:cNvSpPr>
          <p:nvPr/>
        </p:nvSpPr>
        <p:spPr bwMode="auto">
          <a:xfrm>
            <a:off x="1662113" y="2349500"/>
            <a:ext cx="886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dirty="0">
                <a:latin typeface="Arial Black" pitchFamily="34" charset="0"/>
              </a:rPr>
              <a:t>2. </a:t>
            </a:r>
            <a:r>
              <a:rPr lang="tr-TR" altLang="tr-TR">
                <a:latin typeface="Arial Black" pitchFamily="34" charset="0"/>
              </a:rPr>
              <a:t>SINIF (GÜZ ve BAHAR DÖNEMİ) 2015 VE SONRASI KATALOĞA TABİ ÖĞRENCİ</a:t>
            </a:r>
          </a:p>
        </p:txBody>
      </p:sp>
      <p:sp>
        <p:nvSpPr>
          <p:cNvPr id="13316" name="Metin kutusu 5"/>
          <p:cNvSpPr txBox="1">
            <a:spLocks noChangeArrowheads="1"/>
          </p:cNvSpPr>
          <p:nvPr/>
        </p:nvSpPr>
        <p:spPr bwMode="auto">
          <a:xfrm>
            <a:off x="4613275" y="3754438"/>
            <a:ext cx="296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4000">
                <a:latin typeface="Arial Black" pitchFamily="34" charset="0"/>
              </a:rPr>
              <a:t>ENG 206</a:t>
            </a:r>
          </a:p>
        </p:txBody>
      </p:sp>
      <p:sp>
        <p:nvSpPr>
          <p:cNvPr id="13317" name="Metin kutusu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3318" name="Metin kutusu 7"/>
          <p:cNvSpPr txBox="1">
            <a:spLocks noChangeArrowheads="1"/>
          </p:cNvSpPr>
          <p:nvPr/>
        </p:nvSpPr>
        <p:spPr bwMode="auto">
          <a:xfrm>
            <a:off x="9971088" y="5583238"/>
            <a:ext cx="1528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7" name="6 Metin kutusu"/>
          <p:cNvSpPr txBox="1"/>
          <p:nvPr/>
        </p:nvSpPr>
        <p:spPr>
          <a:xfrm>
            <a:off x="2418735" y="4660490"/>
            <a:ext cx="790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FFFF00"/>
                </a:solidFill>
              </a:rPr>
              <a:t>* BU DERSİN ÖNKOŞULU </a:t>
            </a:r>
            <a:r>
              <a:rPr lang="tr-TR" sz="2800" b="1" dirty="0">
                <a:solidFill>
                  <a:srgbClr val="C00000"/>
                </a:solidFill>
              </a:rPr>
              <a:t>ENG102 </a:t>
            </a:r>
            <a:r>
              <a:rPr lang="tr-TR" sz="2800" b="1" dirty="0">
                <a:solidFill>
                  <a:srgbClr val="FFFF00"/>
                </a:solidFill>
              </a:rPr>
              <a:t>KODLU DERSTİR.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FİZİK TEDAVİ VE REHABİLİTASYON BÖLÜMÜ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(% 30 İNGİLİZCE)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154113" y="2898775"/>
          <a:ext cx="9906001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HENG 234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144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HENG 244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243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183" name="Metin kutusu 4"/>
          <p:cNvSpPr txBox="1">
            <a:spLocks noChangeArrowheads="1"/>
          </p:cNvSpPr>
          <p:nvPr/>
        </p:nvSpPr>
        <p:spPr bwMode="auto">
          <a:xfrm>
            <a:off x="1304925" y="4794250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92184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2185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92186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BESLENME VE DİYETETİK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11162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195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93196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3197" name="Dikdörtgen 6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BESLENME VE DİYETETİK BÖLÜMÜ</a:t>
            </a:r>
          </a:p>
        </p:txBody>
      </p:sp>
      <p:sp>
        <p:nvSpPr>
          <p:cNvPr id="94231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94232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4233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94234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8CBA8A-882F-4DB7-A754-21FDDE3B3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B8295390-A5BB-4140-877E-C3C17B6B2A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199569"/>
              </p:ext>
            </p:extLst>
          </p:nvPr>
        </p:nvGraphicFramePr>
        <p:xfrm>
          <a:off x="1154113" y="2898775"/>
          <a:ext cx="9906000" cy="14790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6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BESLENME VE DİYETETİK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154113" y="2898775"/>
          <a:ext cx="9906000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5255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95256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5257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95258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SOSYAL HİZMET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267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96268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6269" name="Dikdörtgen 6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SOSYAL HİZMET BÖLÜMÜ</a:t>
            </a:r>
          </a:p>
        </p:txBody>
      </p:sp>
      <p:sp>
        <p:nvSpPr>
          <p:cNvPr id="97303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97304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7305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97306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157139-098B-4ABA-80F1-04E783260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0C6F0F25-F6B1-47B7-9941-ECACDDBB6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199569"/>
              </p:ext>
            </p:extLst>
          </p:nvPr>
        </p:nvGraphicFramePr>
        <p:xfrm>
          <a:off x="1154113" y="2898775"/>
          <a:ext cx="9906000" cy="14790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6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SOSYAL HİZMET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154113" y="2898775"/>
          <a:ext cx="9906001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3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8327" name="Metin kutusu 4"/>
          <p:cNvSpPr txBox="1">
            <a:spLocks noChangeArrowheads="1"/>
          </p:cNvSpPr>
          <p:nvPr/>
        </p:nvSpPr>
        <p:spPr bwMode="auto">
          <a:xfrm>
            <a:off x="1317625" y="5264150"/>
            <a:ext cx="9578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98328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8329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98330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SPOR BİLİMLERİ BÖLÜMÜ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2030413" y="4524375"/>
          <a:ext cx="8128000" cy="5191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2015 ÖNCESİ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2015 ve SONRASI</a:t>
                      </a:r>
                      <a:endParaRPr lang="tr-TR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804" marB="4580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9339" name="Metin kutusu 9"/>
          <p:cNvSpPr txBox="1">
            <a:spLocks noChangeArrowheads="1"/>
          </p:cNvSpPr>
          <p:nvPr/>
        </p:nvSpPr>
        <p:spPr bwMode="auto">
          <a:xfrm>
            <a:off x="1735138" y="2855913"/>
            <a:ext cx="8718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2400">
                <a:latin typeface="Arial" charset="0"/>
                <a:cs typeface="Arial" charset="0"/>
              </a:rPr>
              <a:t>LÜTFEN ÖĞRENCİNİZİN DAHİL OLDUĞU KATALOG YILINI SEÇİNİZ</a:t>
            </a:r>
          </a:p>
        </p:txBody>
      </p:sp>
      <p:sp>
        <p:nvSpPr>
          <p:cNvPr id="99340" name="Metin kutusu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99341" name="Dikdörtgen 6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5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SPOR BİLİMLERİ BÖLÜMÜ</a:t>
            </a:r>
          </a:p>
        </p:txBody>
      </p:sp>
      <p:sp>
        <p:nvSpPr>
          <p:cNvPr id="100375" name="Metin kutusu 4"/>
          <p:cNvSpPr txBox="1">
            <a:spLocks noChangeArrowheads="1"/>
          </p:cNvSpPr>
          <p:nvPr/>
        </p:nvSpPr>
        <p:spPr bwMode="auto">
          <a:xfrm>
            <a:off x="1304925" y="4891088"/>
            <a:ext cx="957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100376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00377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ÖNCESİ GİRİŞLİ ÖĞRENCİLER.</a:t>
            </a:r>
          </a:p>
        </p:txBody>
      </p:sp>
      <p:sp>
        <p:nvSpPr>
          <p:cNvPr id="100378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B4BC7C-EB15-4FBB-B031-962049D68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7540E969-48EC-49C3-AE03-B39E55D038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199569"/>
              </p:ext>
            </p:extLst>
          </p:nvPr>
        </p:nvGraphicFramePr>
        <p:xfrm>
          <a:off x="1154113" y="2898775"/>
          <a:ext cx="9906000" cy="14790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6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A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398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  <a:t>SAĞLIK BİLİMLERİ FAKÜLTESİ</a:t>
            </a:r>
            <a:br>
              <a:rPr lang="tr-TR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SPOR BİLİMLERİ BÖLÜMÜ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154113" y="2898775"/>
          <a:ext cx="9906000" cy="1484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5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078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tr-TR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 rowSpan="2"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SINIF</a:t>
                      </a:r>
                    </a:p>
                  </a:txBody>
                  <a:tcPr marT="45749" marB="45749" anchor="ctr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GÜZ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126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226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Önkoşulu</a:t>
                      </a:r>
                      <a:r>
                        <a:rPr lang="tr-TR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 225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1399" name="Metin kutusu 4"/>
          <p:cNvSpPr txBox="1">
            <a:spLocks noChangeArrowheads="1"/>
          </p:cNvSpPr>
          <p:nvPr/>
        </p:nvSpPr>
        <p:spPr bwMode="auto">
          <a:xfrm>
            <a:off x="1304925" y="4862513"/>
            <a:ext cx="9578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UYARI! Yatay Geçişli Öğrenciler İntibak Yılı Esas Alınarak, İlgili Yılın Kataloğuna Tabi Olurlar!</a:t>
            </a:r>
          </a:p>
        </p:txBody>
      </p:sp>
      <p:sp>
        <p:nvSpPr>
          <p:cNvPr id="101400" name="Metin kutusu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344150" y="58880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/>
              <a:t>AnaSayfa</a:t>
            </a:r>
          </a:p>
        </p:txBody>
      </p:sp>
      <p:sp>
        <p:nvSpPr>
          <p:cNvPr id="101401" name="Metin kutusu 6"/>
          <p:cNvSpPr txBox="1">
            <a:spLocks noChangeArrowheads="1"/>
          </p:cNvSpPr>
          <p:nvPr/>
        </p:nvSpPr>
        <p:spPr bwMode="auto">
          <a:xfrm>
            <a:off x="2165350" y="2028825"/>
            <a:ext cx="7883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>
                <a:latin typeface="Arial Black" pitchFamily="34" charset="0"/>
                <a:cs typeface="Arial" charset="0"/>
              </a:rPr>
              <a:t>2015 YILI VE SONRASI GİRİŞLİ ÖĞRENCİLER.</a:t>
            </a:r>
          </a:p>
        </p:txBody>
      </p:sp>
      <p:sp>
        <p:nvSpPr>
          <p:cNvPr id="101402" name="Dikdörtgen 9"/>
          <p:cNvSpPr>
            <a:spLocks noChangeArrowheads="1"/>
          </p:cNvSpPr>
          <p:nvPr/>
        </p:nvSpPr>
        <p:spPr bwMode="auto">
          <a:xfrm>
            <a:off x="10020300" y="5573713"/>
            <a:ext cx="147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tr-TR">
                <a:hlinkClick r:id="rId3" action="ppaction://hlinksldjump"/>
              </a:rPr>
              <a:t>Fakülteye  Git</a:t>
            </a:r>
            <a:endParaRPr lang="tr-TR" alt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1829</TotalTime>
  <Words>4585</Words>
  <Application>Microsoft Office PowerPoint</Application>
  <PresentationFormat>Geniş ekran</PresentationFormat>
  <Paragraphs>1532</Paragraphs>
  <Slides>104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104</vt:i4>
      </vt:variant>
    </vt:vector>
  </HeadingPairs>
  <TitlesOfParts>
    <vt:vector size="111" baseType="lpstr">
      <vt:lpstr>Arial</vt:lpstr>
      <vt:lpstr>Arial Black</vt:lpstr>
      <vt:lpstr>Calibri</vt:lpstr>
      <vt:lpstr>Century Gothic</vt:lpstr>
      <vt:lpstr>Tw Cen MT</vt:lpstr>
      <vt:lpstr>Wingdings 3</vt:lpstr>
      <vt:lpstr>Dilim</vt:lpstr>
      <vt:lpstr>Başkent ünİversİtesİ</vt:lpstr>
      <vt:lpstr>PowerPoint Sunusu</vt:lpstr>
      <vt:lpstr>DİŞ HEKİMLİĞİ FAKÜLTESİ</vt:lpstr>
      <vt:lpstr>DİŞ HEKİMLİĞİ FAKÜLTESİ</vt:lpstr>
      <vt:lpstr>DİŞ HEKİMLİĞİ FAKÜLTESİ</vt:lpstr>
      <vt:lpstr>DİŞ HEKİMLİĞİ FAKÜLTESİ</vt:lpstr>
      <vt:lpstr>DİŞ HEKİMLİĞİ FAKÜLTESİ</vt:lpstr>
      <vt:lpstr>DİŞ HEKİMLİĞİ FAKÜLTESİ</vt:lpstr>
      <vt:lpstr>DİŞ HEKİMLİĞİ FAKÜLTESİ</vt:lpstr>
      <vt:lpstr>DİŞ HEKİMLİĞİ FAKÜLTESİ</vt:lpstr>
      <vt:lpstr>DİŞ HEKİMLİĞİ FAKÜLTESİ</vt:lpstr>
      <vt:lpstr>EĞİTİM FAKÜLTESİ</vt:lpstr>
      <vt:lpstr>EĞİTİM FAKÜLTESİ EĞİTİM BİLİMLERİ BÖLÜMÜ REHBERLİK VE PSİKOLOJİK DANIŞMANLIK  (% 30 İNGİLİZCE) </vt:lpstr>
      <vt:lpstr>EĞİTİM FAKÜLTESİ EĞİTİM BİLİMLERİ BÖLÜMÜ REHBERLİK VE PSİKOLOJİK DANIŞMANLIK  (% 30 İNGİLİZCE) </vt:lpstr>
      <vt:lpstr>EĞİTİM FAKÜLTESİ EĞİTİM BİLİMLERİ BÖLÜMÜ REHBERLİK VE PSİKOLOJİK DANIŞMANLIK  (% 30 İNGİLİZCE) </vt:lpstr>
      <vt:lpstr>EĞİTİM FAKÜLTESİ EĞİTİM DİLİ TÜRKÇE OLAN DİĞER TÜM BÖLÜMLER </vt:lpstr>
      <vt:lpstr>EĞİTİM FAKÜLTESİ  EĞİTİM DİLİ TÜRKÇE OLAN DİĞER TÜM BÖLÜMLER</vt:lpstr>
      <vt:lpstr>EĞİTİM FAKÜLTESİ  EĞİTİM DİLİ TÜRKÇE OLAN DİĞER TÜM BÖLÜMLER</vt:lpstr>
      <vt:lpstr>Fen edebiyat FAKÜLTESİ</vt:lpstr>
      <vt:lpstr>Fen edebİyat fakültesi  PSİKOLOJİ BÖLÜMÜ (% 30 İNGİLİZCE) </vt:lpstr>
      <vt:lpstr>FEN EDEBİYAT FAKÜLTESİ PSİKOLOJİ BÖLÜMÜ</vt:lpstr>
      <vt:lpstr>FEN EDEBİYAT FAKÜLTESİ  PSİKOLOJİ BÖLÜMÜ (% 30 İNGİLİZCE) </vt:lpstr>
      <vt:lpstr>Fen edebiyat fakültesi TÜRK DİLİ VE EDEBİYATI BÖLÜMÜ</vt:lpstr>
      <vt:lpstr>FEN EDEBİYAT FAKÜLTESİ TÜRK DİLİ VE EDEBİYATI BÖLÜMÜ</vt:lpstr>
      <vt:lpstr>FEN EDEBİYAT FAKÜLTESİ TÜRK DİLİ VE EDEBİYATI BÖLÜMÜ</vt:lpstr>
      <vt:lpstr>FEN EDEBİYAT FAKÜLTESİ MOLEKÜLER BİYOLOJİ VE GENETİK BÖLÜMÜ</vt:lpstr>
      <vt:lpstr>FEN EDEBİYAT FAKÜLTESİ MOLEKÜLER BİYOLOJİ VE GENETİK BÖLÜMÜ (İngilizce)</vt:lpstr>
      <vt:lpstr>Fen edebiyat fakültesi SOSYOLOJİ BÖLÜMÜ</vt:lpstr>
      <vt:lpstr>FEN EDEBİYAT FAKÜLTESİ  SOSYOLOJİ BÖLÜMÜ (İNGİLİZCE) </vt:lpstr>
      <vt:lpstr>FEN EDEBİYAT FAKÜLTESİ SOSYOLOJİ BÖLÜMÜ</vt:lpstr>
      <vt:lpstr>FEN EDEBİYAT FAKÜLTESİ SOSYOLOJİ BÖLÜMÜ</vt:lpstr>
      <vt:lpstr>Ticari bilimler FAKÜLTESİ</vt:lpstr>
      <vt:lpstr>TİCARİ BİLİMLER FAKÜLTESİ ULUSLARARASI TİCARET (% 30 iNGİLİZCE)</vt:lpstr>
      <vt:lpstr>TİCARİ BİLİMLER FAKÜLTESİ EĞİTİM DİLİ TÜRKÇE OLAN DİĞER BÜTÜN BÖLÜMLER</vt:lpstr>
      <vt:lpstr>TİCARİ BİLİMLER FAKÜLTESİ ULUSLARARASI TİCARET (% 30 İNGİLİZCE)</vt:lpstr>
      <vt:lpstr>TİCARİ BİLİMLER FAKÜLTESİ ULUSLARARASI TİCARET (% 30 İNGİLİZCE)</vt:lpstr>
      <vt:lpstr>TİCARİ BİLİMLER FAKÜLTESİ EĞİTİM DİLİ TÜRKÇE OLAN BÜTÜN BÖLÜMLER</vt:lpstr>
      <vt:lpstr>TİCARİ BİLİMLER FAKÜLTESİ EĞİTİM DİLİ TÜRKÇE OLAN DİĞER BÜTÜN BÖLÜMLER</vt:lpstr>
      <vt:lpstr>HUKUK FAKÜLTESİ</vt:lpstr>
      <vt:lpstr>HUKUK FAKÜLTESİ</vt:lpstr>
      <vt:lpstr>HUKUK FAKÜLTESİ</vt:lpstr>
      <vt:lpstr>MÜHENDİSLİK FAKÜLTESİ</vt:lpstr>
      <vt:lpstr>GÜZEL SANATLAR TASARIM VE MİMARLIK FAKÜLTESİ</vt:lpstr>
      <vt:lpstr>PowerPoint Sunusu</vt:lpstr>
      <vt:lpstr>GÜZEL SANATLAR TASARIM VE MİMARLIK FAKÜLTESİ GÖRSEL SANATLAR VE TASARIM BÖLÜMÜ</vt:lpstr>
      <vt:lpstr>GÜZEL SANATLAR TASARIM VE MİMARLIK FAKÜLTESİ MİMARLIK BÖLÜMÜ</vt:lpstr>
      <vt:lpstr>GÜZEL SANATLAR TASARIM VE MİMARLIK FAKÜLTESİ MİMARLIK BÖLÜMÜ</vt:lpstr>
      <vt:lpstr>GÜZEL SANATLAR TASARIM VE MİMARLIK FAKÜLTESİ MİMARLIK BÖLÜMÜ (% 30 İNGİLİZCE)</vt:lpstr>
      <vt:lpstr>GÜZEL SANATLAR TASARIM VE MİMARLIK FAKÜLTESİ GÖRSEL SANATLAR VE TASARIM BÖLÜMÜ</vt:lpstr>
      <vt:lpstr>GÜZEL SANATLAR TASARIM VE MİMARLIK FAKÜLTESİ GÖRSEL SANATLAR VE TASARIM BÖLÜMÜ</vt:lpstr>
      <vt:lpstr>GÜZEL SANATLAR TASARIM VE MİMARLIK FAKÜLTESİ İÇ MİMARLIK VE ÇEVRE TASARIMI BÖLÜMÜ</vt:lpstr>
      <vt:lpstr>GÜZEL SANATLAR TASARIM VE MİMARLIK FAKÜLTESİ İÇ MİMARLIK VE ÇEVRE TASARIMI BÖLÜMÜ</vt:lpstr>
      <vt:lpstr>GÜZEL SANATLAR TASARIM VE MİMARLIK FAKÜLTESİ İÇ MİMARLIK VE ÇEVRE TASARIMI BÖLÜMÜ</vt:lpstr>
      <vt:lpstr>GÜZEL SANATLAR TASARIM VE MİMARLIK FAKÜLTESİ MODA VE TEKSTİL TASARIMI BÖLÜMÜ</vt:lpstr>
      <vt:lpstr>GÜZEL SANATLAR TASARIM VE MİMARLIK FAKÜLTESİ MODA VE TEKSTİL TASARIMI BÖLÜMÜ</vt:lpstr>
      <vt:lpstr>GÜZEL SANATLAR TASARIM VE MİMARLIK FAKÜLTESİ MODA VE TEKSTİL TASARIMI BÖLÜMÜ</vt:lpstr>
      <vt:lpstr>GÜZEL SANATLAR TASARIM VE MİMARLIK FAKÜLTESİ  GASTRONOMİ VE MUTFAK SANATLARI BÖLÜMÜ</vt:lpstr>
      <vt:lpstr>İLETİŞİM FAKÜLTESİ</vt:lpstr>
      <vt:lpstr>İLETİŞİM FAKÜLTESİ HALKLA İLİŞKİLER BÖLÜMÜ (% 30 İNGİLİZCE)</vt:lpstr>
      <vt:lpstr>İLETİŞİM FAKÜLTESİ HALKLA İLİŞKİLER BÖLÜMÜ (% 30 İNGİLİZCE)</vt:lpstr>
      <vt:lpstr>İLETİŞİM FAKÜLTESİ HALKLA İLİŞKİLER BÖLÜMÜ (% 30 İNGİLİZCE)</vt:lpstr>
      <vt:lpstr>İLETİŞİM FAKÜLTESİ RADYO TELEVİZYON VE SİNEMA BÖLÜMÜ(% 30 İNGİLİZCE)</vt:lpstr>
      <vt:lpstr>İLETİŞİM FAKÜLTESİ RADYO TELEVİZYON VE SİNEMA BÖLÜMÜ (% 30 İNGİLİZCE)</vt:lpstr>
      <vt:lpstr>İLETİŞİM FAKÜLTESİ RADYO TELEVİZYON VE SİNEMA BÖLÜMÜ (% 30 İNGİLİZCE)</vt:lpstr>
      <vt:lpstr>İLETİŞİM FAKÜLTESİ İLETİŞİM TASARIMI BÖLÜMÜ</vt:lpstr>
      <vt:lpstr>İLETİŞİM FAKÜLTESİ İLETİŞİM TASARIMI BÖLÜMÜ</vt:lpstr>
      <vt:lpstr>İLETİŞİM FAKÜLTESİ İLETİŞİM TASARIMI BÖLÜMÜ</vt:lpstr>
      <vt:lpstr>İKTİSADİ VE İDARİ BİLİMLER FAKÜLTESİ</vt:lpstr>
      <vt:lpstr>İKTİSADİ VE İDARİ BİLİMLER FAKÜLTESİ İŞLETME BÖLÜMÜ (TÜRKÇE)</vt:lpstr>
      <vt:lpstr>İktİsadİ ve İdarİ bİlİmler fakültesİ işletme bölümü (TÜRKÇE)</vt:lpstr>
      <vt:lpstr>İKTİSADİ VE İDARİ BİLİMLER FAKÜLTESİ İŞLETME BÖLÜMÜ (TÜRKÇE)</vt:lpstr>
      <vt:lpstr>İktisadi ve idari bilimler fakültesi işletme bölümü (% 100 İNGİLİZCE)</vt:lpstr>
      <vt:lpstr>İktisadi ve idari bilimler fakültesi SİYASET BİLİMİ VE ULUSLARARASI İLİŞKİLER BÖLÜMÜ (% 100 İNGİLİZCE)</vt:lpstr>
      <vt:lpstr>İKTİSADİ VE İDARİ BİLİMLER FAKÜLTESİ İŞLETME BÖLÜMÜ (% 30 İNGİLİZCE)</vt:lpstr>
      <vt:lpstr>İKTİSADİ VE İDARİ BİLİMLER FAKÜLTESİ İKTİSAT BÖLÜMÜ</vt:lpstr>
      <vt:lpstr>İktisadi ve idari bilimler fakültesi İKTİSAT BÖLÜMÜ</vt:lpstr>
      <vt:lpstr>İKTİSADİ VE İDARİ BİLİMLER FAKÜLTESİ İKTİSAT BÖLÜMÜ</vt:lpstr>
      <vt:lpstr>İktisadi ve idari bilimler fakültesi iktisat bölümü (% 100 İNGİLİZCE)</vt:lpstr>
      <vt:lpstr>İKTİSADİ VE İDARİ BİLİMLER FAKÜLTESİ teknoloji VE BİLGİ YÖNETİMİ BÖLÜMÜ</vt:lpstr>
      <vt:lpstr>İktİsadİ ve İdarİ bİlİmler fakültesİ TEKNOLOJİ VE Bilgi YÖNETİMİ BÖLÜMÜ</vt:lpstr>
      <vt:lpstr>İktİsadİ ve İdarİ bİlİmler fakültesİ  TEKNOLOJİ VE Bilgi YÖNETİMİ BÖLÜMÜ</vt:lpstr>
      <vt:lpstr>İKTİSADİ VE İDARİ BİLİMLER FAKÜLTESİ  SİYASET BİLİMİ VE ULUSLARARASI İLİŞKİLER BÖLÜMÜ (%30 İngilizce)</vt:lpstr>
      <vt:lpstr>İKTİSADİ VE İDARİ BİLİMLER FAKÜLTESİ SİYASET BİLİMİ VE ULUSLARARASI İLİŞKİLER BÖLÜMÜ (TÜRKÇE) </vt:lpstr>
      <vt:lpstr>SAĞLIK BİLİMLERİ FAKÜLTESİ</vt:lpstr>
      <vt:lpstr>SAĞLIK BİLİMLERİ FAKÜLTESİ SAĞLIK YÖNETİMİ BÖLÜMÜ (% 30 İNGİLİZCE)</vt:lpstr>
      <vt:lpstr>SAĞLIK BİLİMLERİ FAKÜLTESİ SAĞLIK YÖNETİMİ BÖLÜMÜ (% 30 İNGİLİZCE)</vt:lpstr>
      <vt:lpstr>SAĞLIK BİLİMLERİ FAKÜLTESİ SAĞLIK YÖNETİMİ BÖLÜMÜ (% 30 İNGİLİZCE)</vt:lpstr>
      <vt:lpstr>SAĞLIK BİLİMLERİ FAKÜLTESİ FİZİK TEDAVİ VE REHABİLİTASYON BÖLÜMÜ (% 30 İNGİLİZCE)</vt:lpstr>
      <vt:lpstr>SAĞLIK BİLİMLERİ FAKÜLTESİ FİZİK TEDAVİ VE REHABİLİTASYON BÖLÜMÜ (% 30 İNGİLİZCE)</vt:lpstr>
      <vt:lpstr>SAĞLIK BİLİMLERİ FAKÜLTESİ FİZİK TEDAVİ VE REHABİLİTASYON BÖLÜMÜ (% 30 İNGİLİZCE)</vt:lpstr>
      <vt:lpstr>SAĞLIK BİLİMLERİ FAKÜLTESİ BESLENME VE DİYETETİK BÖLÜMÜ</vt:lpstr>
      <vt:lpstr>SAĞLIK BİLİMLERİ FAKÜLTESİ BESLENME VE DİYETETİK BÖLÜMÜ</vt:lpstr>
      <vt:lpstr>SAĞLIK BİLİMLERİ FAKÜLTESİ BESLENME VE DİYETETİK BÖLÜMÜ</vt:lpstr>
      <vt:lpstr>SAĞLIK BİLİMLERİ FAKÜLTESİ SOSYAL HİZMET BÖLÜMÜ</vt:lpstr>
      <vt:lpstr>SAĞLIK BİLİMLERİ FAKÜLTESİ SOSYAL HİZMET BÖLÜMÜ</vt:lpstr>
      <vt:lpstr>SAĞLIK BİLİMLERİ FAKÜLTESİ SOSYAL HİZMET BÖLÜMÜ</vt:lpstr>
      <vt:lpstr>SAĞLIK BİLİMLERİ FAKÜLTESİ SPOR BİLİMLERİ BÖLÜMÜ</vt:lpstr>
      <vt:lpstr>SAĞLIK BİLİMLERİ FAKÜLTESİ SPOR BİLİMLERİ BÖLÜMÜ</vt:lpstr>
      <vt:lpstr>SAĞLIK BİLİMLERİ FAKÜLTESİ SPOR BİLİMLERİ BÖLÜMÜ</vt:lpstr>
      <vt:lpstr>SAĞLIK BİLİMLERİ FAKÜLTESİ ODYOLOJİ BÖLÜMÜ</vt:lpstr>
      <vt:lpstr>SAĞLIK BİLİMLERİ FAKÜLTESİ HEMŞİRELİK BÖLÜMÜ</vt:lpstr>
      <vt:lpstr>SAĞLIK BİLİMLERİ FAKÜLTESİ HEMŞİRELİK BÖLÜMÜ</vt:lpstr>
      <vt:lpstr>SAĞLIK BİLİMLERİ FAKÜLTESİ HEMŞİRELİK BÖLÜMÜ</vt:lpstr>
      <vt:lpstr>GÜZEL SANATLAR TASARIM VE MİMARLIK FAKÜLTESİ  ÇİZGİ FİLM VE ANİMASYON BÖLÜMÜ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Başkent üniversitesi</dc:title>
  <dc:creator>EVIDENCE DELİL</dc:creator>
  <cp:lastModifiedBy>hp</cp:lastModifiedBy>
  <cp:revision>266</cp:revision>
  <dcterms:created xsi:type="dcterms:W3CDTF">2016-07-29T17:48:55Z</dcterms:created>
  <dcterms:modified xsi:type="dcterms:W3CDTF">2018-07-31T11:26:50Z</dcterms:modified>
</cp:coreProperties>
</file>